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Commons Pro" charset="1" panose="020B0103030102020204"/>
      <p:regular r:id="rId10"/>
    </p:embeddedFont>
    <p:embeddedFont>
      <p:font typeface="TT Commons Pro Bold" charset="1" panose="020B0103030102020204"/>
      <p:regular r:id="rId11"/>
    </p:embeddedFont>
    <p:embeddedFont>
      <p:font typeface="TT Commons Pro Italics" charset="1" panose="020B0103030102020204"/>
      <p:regular r:id="rId12"/>
    </p:embeddedFont>
    <p:embeddedFont>
      <p:font typeface="TT Commons Pro Bold Italics" charset="1" panose="020B0103030102020204"/>
      <p:regular r:id="rId13"/>
    </p:embeddedFont>
    <p:embeddedFont>
      <p:font typeface="Helvetica World" charset="1" panose="020B0500040000020004"/>
      <p:regular r:id="rId14"/>
    </p:embeddedFont>
    <p:embeddedFont>
      <p:font typeface="Helvetica World Bold" charset="1" panose="020B0800040000020004"/>
      <p:regular r:id="rId15"/>
    </p:embeddedFont>
    <p:embeddedFont>
      <p:font typeface="Helvetica World Italics" charset="1" panose="020B0500040000090004"/>
      <p:regular r:id="rId16"/>
    </p:embeddedFont>
    <p:embeddedFont>
      <p:font typeface="Helvetica World Bold Italics" charset="1" panose="020B0800040000090004"/>
      <p:regular r:id="rId17"/>
    </p:embeddedFont>
    <p:embeddedFont>
      <p:font typeface="Rasputin" charset="1" panose="00000000000000000000"/>
      <p:regular r:id="rId18"/>
    </p:embeddedFont>
    <p:embeddedFont>
      <p:font typeface="Rasputin Bold" charset="1" panose="00000000000000000000"/>
      <p:regular r:id="rId19"/>
    </p:embeddedFont>
    <p:embeddedFont>
      <p:font typeface="Rasputin Light" charset="1" panose="00000000000000000000"/>
      <p:regular r:id="rId20"/>
    </p:embeddedFont>
    <p:embeddedFont>
      <p:font typeface="Rasputin Semi-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VADqB2BRCSw.mp4" Type="http://schemas.openxmlformats.org/officeDocument/2006/relationships/video"/><Relationship Id="rId4" Target="../media/VADqB2BRCSw.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grpSp>
        <p:nvGrpSpPr>
          <p:cNvPr name="Group 2" id="2"/>
          <p:cNvGrpSpPr/>
          <p:nvPr/>
        </p:nvGrpSpPr>
        <p:grpSpPr>
          <a:xfrm rot="0">
            <a:off x="3142669" y="2730538"/>
            <a:ext cx="12494870" cy="4825925"/>
            <a:chOff x="0" y="0"/>
            <a:chExt cx="16659827" cy="6434566"/>
          </a:xfrm>
        </p:grpSpPr>
        <p:sp>
          <p:nvSpPr>
            <p:cNvPr name="TextBox 3" id="3"/>
            <p:cNvSpPr txBox="true"/>
            <p:nvPr/>
          </p:nvSpPr>
          <p:spPr>
            <a:xfrm rot="0">
              <a:off x="0" y="123825"/>
              <a:ext cx="16659827" cy="4922308"/>
            </a:xfrm>
            <a:prstGeom prst="rect">
              <a:avLst/>
            </a:prstGeom>
          </p:spPr>
          <p:txBody>
            <a:bodyPr anchor="t" rtlCol="false" tIns="0" lIns="0" bIns="0" rIns="0">
              <a:spAutoFit/>
            </a:bodyPr>
            <a:lstStyle/>
            <a:p>
              <a:pPr algn="ctr">
                <a:lnSpc>
                  <a:spcPts val="14299"/>
                </a:lnSpc>
              </a:pPr>
              <a:r>
                <a:rPr lang="en-US" sz="12999">
                  <a:solidFill>
                    <a:srgbClr val="FFFFFF"/>
                  </a:solidFill>
                  <a:latin typeface="Rasputin Light"/>
                </a:rPr>
                <a:t>Air</a:t>
              </a:r>
            </a:p>
            <a:p>
              <a:pPr algn="ctr">
                <a:lnSpc>
                  <a:spcPts val="14300"/>
                </a:lnSpc>
              </a:pPr>
              <a:r>
                <a:rPr lang="en-US" sz="13000">
                  <a:solidFill>
                    <a:srgbClr val="FFFFFF"/>
                  </a:solidFill>
                  <a:latin typeface="Rasputin Light"/>
                </a:rPr>
                <a:t>Quality Insights</a:t>
              </a:r>
            </a:p>
          </p:txBody>
        </p:sp>
        <p:sp>
          <p:nvSpPr>
            <p:cNvPr name="TextBox 4" id="4"/>
            <p:cNvSpPr txBox="true"/>
            <p:nvPr/>
          </p:nvSpPr>
          <p:spPr>
            <a:xfrm rot="0">
              <a:off x="0" y="5554033"/>
              <a:ext cx="16659827" cy="880534"/>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TT Commons Pro"/>
                </a:rPr>
                <a:t>Exploring Benzene Levels in North Carolina </a:t>
              </a:r>
            </a:p>
          </p:txBody>
        </p:sp>
      </p:grpSp>
      <p:sp>
        <p:nvSpPr>
          <p:cNvPr name="Freeform 5" id="5"/>
          <p:cNvSpPr/>
          <p:nvPr/>
        </p:nvSpPr>
        <p:spPr>
          <a:xfrm flipH="false" flipV="false" rot="0">
            <a:off x="-2284790" y="-3746425"/>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653687">
            <a:off x="10166505" y="4129872"/>
            <a:ext cx="9957653" cy="8663158"/>
          </a:xfrm>
          <a:custGeom>
            <a:avLst/>
            <a:gdLst/>
            <a:ahLst/>
            <a:cxnLst/>
            <a:rect r="r" b="b" t="t" l="l"/>
            <a:pathLst>
              <a:path h="8663158" w="9957653">
                <a:moveTo>
                  <a:pt x="0" y="0"/>
                </a:moveTo>
                <a:lnTo>
                  <a:pt x="9957652" y="0"/>
                </a:lnTo>
                <a:lnTo>
                  <a:pt x="9957652" y="8663157"/>
                </a:lnTo>
                <a:lnTo>
                  <a:pt x="0" y="8663157"/>
                </a:lnTo>
                <a:lnTo>
                  <a:pt x="0" y="0"/>
                </a:lnTo>
                <a:close/>
              </a:path>
            </a:pathLst>
          </a:custGeom>
          <a:blipFill>
            <a:blip r:embed="rId4">
              <a:alphaModFix amt="21999"/>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4726396">
            <a:off x="-2659134" y="-900023"/>
            <a:ext cx="5318268" cy="8429531"/>
          </a:xfrm>
          <a:custGeom>
            <a:avLst/>
            <a:gdLst/>
            <a:ahLst/>
            <a:cxnLst/>
            <a:rect r="r" b="b" t="t" l="l"/>
            <a:pathLst>
              <a:path h="8429531" w="5318268">
                <a:moveTo>
                  <a:pt x="0" y="0"/>
                </a:moveTo>
                <a:lnTo>
                  <a:pt x="5318268" y="0"/>
                </a:lnTo>
                <a:lnTo>
                  <a:pt x="5318268" y="8429531"/>
                </a:lnTo>
                <a:lnTo>
                  <a:pt x="0" y="8429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2788089">
            <a:off x="16062525" y="2478011"/>
            <a:ext cx="6565563" cy="10406512"/>
          </a:xfrm>
          <a:custGeom>
            <a:avLst/>
            <a:gdLst/>
            <a:ahLst/>
            <a:cxnLst/>
            <a:rect r="r" b="b" t="t" l="l"/>
            <a:pathLst>
              <a:path h="10406512" w="6565563">
                <a:moveTo>
                  <a:pt x="0" y="0"/>
                </a:moveTo>
                <a:lnTo>
                  <a:pt x="6565563" y="0"/>
                </a:lnTo>
                <a:lnTo>
                  <a:pt x="6565563" y="10406512"/>
                </a:lnTo>
                <a:lnTo>
                  <a:pt x="0" y="104065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4421762">
            <a:off x="10097818" y="3686697"/>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575643" y="431795"/>
            <a:ext cx="9410246" cy="6021069"/>
          </a:xfrm>
          <a:prstGeom prst="rect">
            <a:avLst/>
          </a:prstGeom>
        </p:spPr>
        <p:txBody>
          <a:bodyPr anchor="t" rtlCol="false" tIns="0" lIns="0" bIns="0" rIns="0">
            <a:spAutoFit/>
          </a:bodyPr>
          <a:lstStyle/>
          <a:p>
            <a:pPr algn="l">
              <a:lnSpc>
                <a:spcPts val="3920"/>
              </a:lnSpc>
            </a:pPr>
            <a:r>
              <a:rPr lang="en-US" sz="2800">
                <a:solidFill>
                  <a:srgbClr val="142414"/>
                </a:solidFill>
                <a:latin typeface="Rasputin Light"/>
              </a:rPr>
              <a:t>In its raw form, the dataset encompasses a wide array of variables, including geographical coordinates, temporal data, and benzene concentrations. Geographical coordinates provide precise location information for each monitoring station, enabling spatial analysis to identify hotspots and trends in benzene levels across different regions. Temporal data, such as timestamps and date ranges, allow us to investigate temporal patterns and fluctuations in benzene concentrations over time, providing valuable insights into seasonal variations and long-term trends.</a:t>
            </a:r>
          </a:p>
        </p:txBody>
      </p:sp>
      <p:sp>
        <p:nvSpPr>
          <p:cNvPr name="TextBox 4" id="4"/>
          <p:cNvSpPr txBox="true"/>
          <p:nvPr/>
        </p:nvSpPr>
        <p:spPr>
          <a:xfrm rot="0">
            <a:off x="3575643" y="7042597"/>
            <a:ext cx="9410246" cy="2500629"/>
          </a:xfrm>
          <a:prstGeom prst="rect">
            <a:avLst/>
          </a:prstGeom>
        </p:spPr>
        <p:txBody>
          <a:bodyPr anchor="t" rtlCol="false" tIns="0" lIns="0" bIns="0" rIns="0">
            <a:spAutoFit/>
          </a:bodyPr>
          <a:lstStyle/>
          <a:p>
            <a:pPr algn="l">
              <a:lnSpc>
                <a:spcPts val="3920"/>
              </a:lnSpc>
            </a:pPr>
            <a:r>
              <a:rPr lang="en-US" sz="2800">
                <a:solidFill>
                  <a:srgbClr val="142414"/>
                </a:solidFill>
                <a:latin typeface="Rasputin Light"/>
              </a:rPr>
              <a:t>The dataset underwent thorough cleaning, including removing duplicates, addressing missing values, and standardizing formats, ensuring reliable results in our study of urban air quality and benzene concentrations in North Carolina.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0">
            <a:off x="-2284790" y="-3746425"/>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53687">
            <a:off x="10166505" y="4129872"/>
            <a:ext cx="9957653" cy="8663158"/>
          </a:xfrm>
          <a:custGeom>
            <a:avLst/>
            <a:gdLst/>
            <a:ahLst/>
            <a:cxnLst/>
            <a:rect r="r" b="b" t="t" l="l"/>
            <a:pathLst>
              <a:path h="8663158" w="9957653">
                <a:moveTo>
                  <a:pt x="0" y="0"/>
                </a:moveTo>
                <a:lnTo>
                  <a:pt x="9957652" y="0"/>
                </a:lnTo>
                <a:lnTo>
                  <a:pt x="9957652" y="8663157"/>
                </a:lnTo>
                <a:lnTo>
                  <a:pt x="0" y="8663157"/>
                </a:lnTo>
                <a:lnTo>
                  <a:pt x="0" y="0"/>
                </a:lnTo>
                <a:close/>
              </a:path>
            </a:pathLst>
          </a:custGeom>
          <a:blipFill>
            <a:blip r:embed="rId4">
              <a:alphaModFix amt="21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726396">
            <a:off x="-2659134" y="-900023"/>
            <a:ext cx="5318268" cy="8429531"/>
          </a:xfrm>
          <a:custGeom>
            <a:avLst/>
            <a:gdLst/>
            <a:ahLst/>
            <a:cxnLst/>
            <a:rect r="r" b="b" t="t" l="l"/>
            <a:pathLst>
              <a:path h="8429531" w="5318268">
                <a:moveTo>
                  <a:pt x="0" y="0"/>
                </a:moveTo>
                <a:lnTo>
                  <a:pt x="5318268" y="0"/>
                </a:lnTo>
                <a:lnTo>
                  <a:pt x="5318268" y="8429531"/>
                </a:lnTo>
                <a:lnTo>
                  <a:pt x="0" y="8429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788089">
            <a:off x="16062525" y="2478011"/>
            <a:ext cx="6565563" cy="10406512"/>
          </a:xfrm>
          <a:custGeom>
            <a:avLst/>
            <a:gdLst/>
            <a:ahLst/>
            <a:cxnLst/>
            <a:rect r="r" b="b" t="t" l="l"/>
            <a:pathLst>
              <a:path h="10406512" w="6565563">
                <a:moveTo>
                  <a:pt x="0" y="0"/>
                </a:moveTo>
                <a:lnTo>
                  <a:pt x="6565563" y="0"/>
                </a:lnTo>
                <a:lnTo>
                  <a:pt x="6565563" y="10406512"/>
                </a:lnTo>
                <a:lnTo>
                  <a:pt x="0" y="104065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774523" y="4779193"/>
            <a:ext cx="12738954" cy="4827586"/>
          </a:xfrm>
          <a:custGeom>
            <a:avLst/>
            <a:gdLst/>
            <a:ahLst/>
            <a:cxnLst/>
            <a:rect r="r" b="b" t="t" l="l"/>
            <a:pathLst>
              <a:path h="4827586" w="12738954">
                <a:moveTo>
                  <a:pt x="0" y="0"/>
                </a:moveTo>
                <a:lnTo>
                  <a:pt x="12738954" y="0"/>
                </a:lnTo>
                <a:lnTo>
                  <a:pt x="12738954" y="4827587"/>
                </a:lnTo>
                <a:lnTo>
                  <a:pt x="0" y="4827587"/>
                </a:lnTo>
                <a:lnTo>
                  <a:pt x="0" y="0"/>
                </a:lnTo>
                <a:close/>
              </a:path>
            </a:pathLst>
          </a:custGeom>
          <a:blipFill>
            <a:blip r:embed="rId8"/>
            <a:stretch>
              <a:fillRect l="0" t="0" r="0" b="0"/>
            </a:stretch>
          </a:blipFill>
        </p:spPr>
      </p:sp>
      <p:sp>
        <p:nvSpPr>
          <p:cNvPr name="Freeform 7" id="7"/>
          <p:cNvSpPr/>
          <p:nvPr/>
        </p:nvSpPr>
        <p:spPr>
          <a:xfrm flipH="false" flipV="false" rot="0">
            <a:off x="3638006" y="1717496"/>
            <a:ext cx="11369780" cy="2641883"/>
          </a:xfrm>
          <a:custGeom>
            <a:avLst/>
            <a:gdLst/>
            <a:ahLst/>
            <a:cxnLst/>
            <a:rect r="r" b="b" t="t" l="l"/>
            <a:pathLst>
              <a:path h="2641883" w="11369780">
                <a:moveTo>
                  <a:pt x="0" y="0"/>
                </a:moveTo>
                <a:lnTo>
                  <a:pt x="11369780" y="0"/>
                </a:lnTo>
                <a:lnTo>
                  <a:pt x="11369780" y="2641883"/>
                </a:lnTo>
                <a:lnTo>
                  <a:pt x="0" y="2641883"/>
                </a:lnTo>
                <a:lnTo>
                  <a:pt x="0" y="0"/>
                </a:lnTo>
                <a:close/>
              </a:path>
            </a:pathLst>
          </a:custGeom>
          <a:blipFill>
            <a:blip r:embed="rId9"/>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2068842">
            <a:off x="-4611311" y="-1362269"/>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7978">
            <a:off x="13094258" y="-4595393"/>
            <a:ext cx="7755409" cy="12292435"/>
          </a:xfrm>
          <a:custGeom>
            <a:avLst/>
            <a:gdLst/>
            <a:ahLst/>
            <a:cxnLst/>
            <a:rect r="r" b="b" t="t" l="l"/>
            <a:pathLst>
              <a:path h="12292435" w="7755409">
                <a:moveTo>
                  <a:pt x="0" y="0"/>
                </a:moveTo>
                <a:lnTo>
                  <a:pt x="7755409" y="0"/>
                </a:lnTo>
                <a:lnTo>
                  <a:pt x="7755409" y="12292435"/>
                </a:lnTo>
                <a:lnTo>
                  <a:pt x="0" y="122924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817068" y="3530201"/>
            <a:ext cx="7080521" cy="3540261"/>
            <a:chOff x="0" y="0"/>
            <a:chExt cx="6350000" cy="3175000"/>
          </a:xfrm>
        </p:grpSpPr>
        <p:sp>
          <p:nvSpPr>
            <p:cNvPr name="Freeform 5" id="5"/>
            <p:cNvSpPr/>
            <p:nvPr/>
          </p:nvSpPr>
          <p:spPr>
            <a:xfrm flipH="false" flipV="false" rot="0">
              <a:off x="0" y="0"/>
              <a:ext cx="6350000" cy="3175000"/>
            </a:xfrm>
            <a:custGeom>
              <a:avLst/>
              <a:gdLst/>
              <a:ahLst/>
              <a:cxnLst/>
              <a:rect r="r" b="b" t="t" l="l"/>
              <a:pathLst>
                <a:path h="3175000" w="6350000">
                  <a:moveTo>
                    <a:pt x="0" y="2286000"/>
                  </a:moveTo>
                  <a:lnTo>
                    <a:pt x="0" y="889000"/>
                  </a:lnTo>
                  <a:cubicBezTo>
                    <a:pt x="0" y="397510"/>
                    <a:pt x="397510" y="0"/>
                    <a:pt x="889000" y="0"/>
                  </a:cubicBezTo>
                  <a:lnTo>
                    <a:pt x="5461000" y="0"/>
                  </a:lnTo>
                  <a:cubicBezTo>
                    <a:pt x="5952490" y="0"/>
                    <a:pt x="6350000" y="397510"/>
                    <a:pt x="6350000" y="889000"/>
                  </a:cubicBezTo>
                  <a:lnTo>
                    <a:pt x="6350000" y="2286000"/>
                  </a:lnTo>
                  <a:cubicBezTo>
                    <a:pt x="6350000" y="2777490"/>
                    <a:pt x="5952490" y="3175000"/>
                    <a:pt x="5461000" y="3175000"/>
                  </a:cubicBezTo>
                  <a:lnTo>
                    <a:pt x="889000" y="3175000"/>
                  </a:lnTo>
                  <a:cubicBezTo>
                    <a:pt x="397510" y="3175000"/>
                    <a:pt x="0" y="2777490"/>
                    <a:pt x="0" y="2286000"/>
                  </a:cubicBezTo>
                  <a:close/>
                </a:path>
              </a:pathLst>
            </a:custGeom>
            <a:blipFill>
              <a:blip r:embed="rId6"/>
              <a:stretch>
                <a:fillRect l="0" t="-38472" r="0" b="-38472"/>
              </a:stretch>
            </a:blipFill>
          </p:spPr>
        </p:sp>
      </p:grpSp>
      <p:grpSp>
        <p:nvGrpSpPr>
          <p:cNvPr name="Group 6" id="6"/>
          <p:cNvGrpSpPr/>
          <p:nvPr/>
        </p:nvGrpSpPr>
        <p:grpSpPr>
          <a:xfrm rot="0">
            <a:off x="9335065" y="3530201"/>
            <a:ext cx="7080521" cy="3540261"/>
            <a:chOff x="0" y="0"/>
            <a:chExt cx="6350000" cy="3175000"/>
          </a:xfrm>
        </p:grpSpPr>
        <p:sp>
          <p:nvSpPr>
            <p:cNvPr name="Freeform 7" id="7"/>
            <p:cNvSpPr/>
            <p:nvPr/>
          </p:nvSpPr>
          <p:spPr>
            <a:xfrm flipH="false" flipV="false" rot="0">
              <a:off x="0" y="0"/>
              <a:ext cx="6350000" cy="3175000"/>
            </a:xfrm>
            <a:custGeom>
              <a:avLst/>
              <a:gdLst/>
              <a:ahLst/>
              <a:cxnLst/>
              <a:rect r="r" b="b" t="t" l="l"/>
              <a:pathLst>
                <a:path h="3175000" w="6350000">
                  <a:moveTo>
                    <a:pt x="0" y="2286000"/>
                  </a:moveTo>
                  <a:lnTo>
                    <a:pt x="0" y="889000"/>
                  </a:lnTo>
                  <a:cubicBezTo>
                    <a:pt x="0" y="397510"/>
                    <a:pt x="397510" y="0"/>
                    <a:pt x="889000" y="0"/>
                  </a:cubicBezTo>
                  <a:lnTo>
                    <a:pt x="5461000" y="0"/>
                  </a:lnTo>
                  <a:cubicBezTo>
                    <a:pt x="5952490" y="0"/>
                    <a:pt x="6350000" y="397510"/>
                    <a:pt x="6350000" y="889000"/>
                  </a:cubicBezTo>
                  <a:lnTo>
                    <a:pt x="6350000" y="2286000"/>
                  </a:lnTo>
                  <a:cubicBezTo>
                    <a:pt x="6350000" y="2777490"/>
                    <a:pt x="5952490" y="3175000"/>
                    <a:pt x="5461000" y="3175000"/>
                  </a:cubicBezTo>
                  <a:lnTo>
                    <a:pt x="889000" y="3175000"/>
                  </a:lnTo>
                  <a:cubicBezTo>
                    <a:pt x="397510" y="3175000"/>
                    <a:pt x="0" y="2777490"/>
                    <a:pt x="0" y="2286000"/>
                  </a:cubicBezTo>
                  <a:close/>
                </a:path>
              </a:pathLst>
            </a:custGeom>
            <a:blipFill>
              <a:blip r:embed="rId7"/>
              <a:stretch>
                <a:fillRect l="0" t="-29213" r="0" b="-29213"/>
              </a:stretch>
            </a:blipFill>
          </p:spPr>
        </p:sp>
      </p:grpSp>
      <p:sp>
        <p:nvSpPr>
          <p:cNvPr name="TextBox 8" id="8"/>
          <p:cNvSpPr txBox="true"/>
          <p:nvPr/>
        </p:nvSpPr>
        <p:spPr>
          <a:xfrm rot="0">
            <a:off x="2015334" y="7483762"/>
            <a:ext cx="6683990" cy="1495425"/>
          </a:xfrm>
          <a:prstGeom prst="rect">
            <a:avLst/>
          </a:prstGeom>
        </p:spPr>
        <p:txBody>
          <a:bodyPr anchor="t" rtlCol="false" tIns="0" lIns="0" bIns="0" rIns="0">
            <a:spAutoFit/>
          </a:bodyPr>
          <a:lstStyle/>
          <a:p>
            <a:pPr algn="ctr">
              <a:lnSpc>
                <a:spcPts val="3900"/>
              </a:lnSpc>
            </a:pPr>
            <a:r>
              <a:rPr lang="en-US" sz="3000">
                <a:solidFill>
                  <a:srgbClr val="142414"/>
                </a:solidFill>
                <a:latin typeface="Rasputin Light"/>
              </a:rPr>
              <a:t>Unveiling Spatial Dynamics: Clustering Analysis of Benzene Concentrations in North Carolina</a:t>
            </a:r>
          </a:p>
        </p:txBody>
      </p:sp>
      <p:sp>
        <p:nvSpPr>
          <p:cNvPr name="TextBox 9" id="9"/>
          <p:cNvSpPr txBox="true"/>
          <p:nvPr/>
        </p:nvSpPr>
        <p:spPr>
          <a:xfrm rot="0">
            <a:off x="9519069" y="7483762"/>
            <a:ext cx="6712514" cy="1495425"/>
          </a:xfrm>
          <a:prstGeom prst="rect">
            <a:avLst/>
          </a:prstGeom>
        </p:spPr>
        <p:txBody>
          <a:bodyPr anchor="t" rtlCol="false" tIns="0" lIns="0" bIns="0" rIns="0">
            <a:spAutoFit/>
          </a:bodyPr>
          <a:lstStyle/>
          <a:p>
            <a:pPr algn="ctr">
              <a:lnSpc>
                <a:spcPts val="3900"/>
              </a:lnSpc>
            </a:pPr>
            <a:r>
              <a:rPr lang="en-US" sz="3000">
                <a:solidFill>
                  <a:srgbClr val="142414"/>
                </a:solidFill>
                <a:latin typeface="Rasputin Light"/>
              </a:rPr>
              <a:t>From Prediction to Policy: Insights from Modeling, Trends, and Justice Implications in Urban Air Quality</a:t>
            </a:r>
          </a:p>
        </p:txBody>
      </p:sp>
      <p:sp>
        <p:nvSpPr>
          <p:cNvPr name="TextBox 10" id="10"/>
          <p:cNvSpPr txBox="true"/>
          <p:nvPr/>
        </p:nvSpPr>
        <p:spPr>
          <a:xfrm rot="0">
            <a:off x="2240421" y="1028700"/>
            <a:ext cx="13807158" cy="981075"/>
          </a:xfrm>
          <a:prstGeom prst="rect">
            <a:avLst/>
          </a:prstGeom>
        </p:spPr>
        <p:txBody>
          <a:bodyPr anchor="t" rtlCol="false" tIns="0" lIns="0" bIns="0" rIns="0">
            <a:spAutoFit/>
          </a:bodyPr>
          <a:lstStyle/>
          <a:p>
            <a:pPr algn="ctr">
              <a:lnSpc>
                <a:spcPts val="7799"/>
              </a:lnSpc>
            </a:pPr>
            <a:r>
              <a:rPr lang="en-US" sz="6499">
                <a:solidFill>
                  <a:srgbClr val="142414"/>
                </a:solidFill>
                <a:latin typeface="Rasputin"/>
              </a:rPr>
              <a:t>RESULTS AND FINDINGS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0">
            <a:off x="-3849591" y="5642381"/>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43839">
            <a:off x="-2596254" y="4920069"/>
            <a:ext cx="5915271" cy="9375789"/>
          </a:xfrm>
          <a:custGeom>
            <a:avLst/>
            <a:gdLst/>
            <a:ahLst/>
            <a:cxnLst/>
            <a:rect r="r" b="b" t="t" l="l"/>
            <a:pathLst>
              <a:path h="9375789" w="5915271">
                <a:moveTo>
                  <a:pt x="0" y="0"/>
                </a:moveTo>
                <a:lnTo>
                  <a:pt x="5915271" y="0"/>
                </a:lnTo>
                <a:lnTo>
                  <a:pt x="5915271" y="9375789"/>
                </a:lnTo>
                <a:lnTo>
                  <a:pt x="0" y="9375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9301" y="1028700"/>
            <a:ext cx="4552927" cy="4454485"/>
          </a:xfrm>
          <a:custGeom>
            <a:avLst/>
            <a:gdLst/>
            <a:ahLst/>
            <a:cxnLst/>
            <a:rect r="r" b="b" t="t" l="l"/>
            <a:pathLst>
              <a:path h="4454485" w="4552927">
                <a:moveTo>
                  <a:pt x="0" y="0"/>
                </a:moveTo>
                <a:lnTo>
                  <a:pt x="4552927" y="0"/>
                </a:lnTo>
                <a:lnTo>
                  <a:pt x="4552927" y="4454485"/>
                </a:lnTo>
                <a:lnTo>
                  <a:pt x="0" y="4454485"/>
                </a:lnTo>
                <a:lnTo>
                  <a:pt x="0" y="0"/>
                </a:lnTo>
                <a:close/>
              </a:path>
            </a:pathLst>
          </a:custGeom>
          <a:blipFill>
            <a:blip r:embed="rId6"/>
            <a:stretch>
              <a:fillRect l="-22384" t="-17551" r="-14021" b="-21868"/>
            </a:stretch>
          </a:blipFill>
        </p:spPr>
      </p:sp>
      <p:sp>
        <p:nvSpPr>
          <p:cNvPr name="Freeform 5" id="5"/>
          <p:cNvSpPr/>
          <p:nvPr/>
        </p:nvSpPr>
        <p:spPr>
          <a:xfrm flipH="false" flipV="false" rot="0">
            <a:off x="6230725" y="1028700"/>
            <a:ext cx="4465526" cy="4575403"/>
          </a:xfrm>
          <a:custGeom>
            <a:avLst/>
            <a:gdLst/>
            <a:ahLst/>
            <a:cxnLst/>
            <a:rect r="r" b="b" t="t" l="l"/>
            <a:pathLst>
              <a:path h="4575403" w="4465526">
                <a:moveTo>
                  <a:pt x="0" y="0"/>
                </a:moveTo>
                <a:lnTo>
                  <a:pt x="4465527" y="0"/>
                </a:lnTo>
                <a:lnTo>
                  <a:pt x="4465527" y="4575403"/>
                </a:lnTo>
                <a:lnTo>
                  <a:pt x="0" y="4575403"/>
                </a:lnTo>
                <a:lnTo>
                  <a:pt x="0" y="0"/>
                </a:lnTo>
                <a:close/>
              </a:path>
            </a:pathLst>
          </a:custGeom>
          <a:blipFill>
            <a:blip r:embed="rId7"/>
            <a:stretch>
              <a:fillRect l="-61319" t="-7918" r="-85925" b="0"/>
            </a:stretch>
          </a:blipFill>
        </p:spPr>
      </p:sp>
      <p:sp>
        <p:nvSpPr>
          <p:cNvPr name="Freeform 6" id="6"/>
          <p:cNvSpPr/>
          <p:nvPr/>
        </p:nvSpPr>
        <p:spPr>
          <a:xfrm flipH="false" flipV="false" rot="0">
            <a:off x="12180925" y="781529"/>
            <a:ext cx="5463512" cy="5069745"/>
          </a:xfrm>
          <a:custGeom>
            <a:avLst/>
            <a:gdLst/>
            <a:ahLst/>
            <a:cxnLst/>
            <a:rect r="r" b="b" t="t" l="l"/>
            <a:pathLst>
              <a:path h="5069745" w="5463512">
                <a:moveTo>
                  <a:pt x="0" y="0"/>
                </a:moveTo>
                <a:lnTo>
                  <a:pt x="5463512" y="0"/>
                </a:lnTo>
                <a:lnTo>
                  <a:pt x="5463512" y="5069745"/>
                </a:lnTo>
                <a:lnTo>
                  <a:pt x="0" y="5069745"/>
                </a:lnTo>
                <a:lnTo>
                  <a:pt x="0" y="0"/>
                </a:lnTo>
                <a:close/>
              </a:path>
            </a:pathLst>
          </a:custGeom>
          <a:blipFill>
            <a:blip r:embed="rId8"/>
            <a:stretch>
              <a:fillRect l="-5323" t="-3644" r="-6899" b="-17294"/>
            </a:stretch>
          </a:blipFill>
        </p:spPr>
      </p:sp>
      <p:sp>
        <p:nvSpPr>
          <p:cNvPr name="TextBox 7" id="7"/>
          <p:cNvSpPr txBox="true"/>
          <p:nvPr/>
        </p:nvSpPr>
        <p:spPr>
          <a:xfrm rot="0">
            <a:off x="4679299" y="7000018"/>
            <a:ext cx="12580001" cy="2607945"/>
          </a:xfrm>
          <a:prstGeom prst="rect">
            <a:avLst/>
          </a:prstGeom>
        </p:spPr>
        <p:txBody>
          <a:bodyPr anchor="t" rtlCol="false" tIns="0" lIns="0" bIns="0" rIns="0">
            <a:spAutoFit/>
          </a:bodyPr>
          <a:lstStyle/>
          <a:p>
            <a:pPr algn="ctr" marL="0" indent="0" lvl="0">
              <a:lnSpc>
                <a:spcPts val="3450"/>
              </a:lnSpc>
            </a:pPr>
            <a:r>
              <a:rPr lang="en-US" sz="2300">
                <a:solidFill>
                  <a:srgbClr val="FFFFFF"/>
                </a:solidFill>
                <a:latin typeface="TT Commons Pro"/>
              </a:rPr>
              <a:t>Clustering analysis, particularly K-Means and DBSCAN, revealed distinct spatial patterns in benzene concentrations across North Carolina. K-Means clustering identified clusters of high and low benzene levels, indicating spatial heterogeneity in air quality. DBSCAN, on the other hand, identified dense urban areas with elevated benzene concentrations and isolated rural areas with lower levels. These insights shed light on the spatial distribution of pollution sources and can inform targeted mitigation strategies for improving air quality in affected regions.</a:t>
            </a:r>
          </a:p>
        </p:txBody>
      </p:sp>
      <p:sp>
        <p:nvSpPr>
          <p:cNvPr name="TextBox 8" id="8"/>
          <p:cNvSpPr txBox="true"/>
          <p:nvPr/>
        </p:nvSpPr>
        <p:spPr>
          <a:xfrm rot="0">
            <a:off x="235266" y="6018633"/>
            <a:ext cx="4772927" cy="1495425"/>
          </a:xfrm>
          <a:prstGeom prst="rect">
            <a:avLst/>
          </a:prstGeom>
        </p:spPr>
        <p:txBody>
          <a:bodyPr anchor="t" rtlCol="false" tIns="0" lIns="0" bIns="0" rIns="0">
            <a:spAutoFit/>
          </a:bodyPr>
          <a:lstStyle/>
          <a:p>
            <a:pPr algn="ctr">
              <a:lnSpc>
                <a:spcPts val="3900"/>
              </a:lnSpc>
            </a:pPr>
            <a:r>
              <a:rPr lang="en-US" sz="3000">
                <a:solidFill>
                  <a:srgbClr val="FFFFFF"/>
                </a:solidFill>
                <a:latin typeface="Rasputin Light"/>
              </a:rPr>
              <a:t>Spatial Patterns of Benzene Concentrations: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0">
            <a:off x="3285901" y="6205709"/>
            <a:ext cx="8857785" cy="8525618"/>
          </a:xfrm>
          <a:custGeom>
            <a:avLst/>
            <a:gdLst/>
            <a:ahLst/>
            <a:cxnLst/>
            <a:rect r="r" b="b" t="t" l="l"/>
            <a:pathLst>
              <a:path h="8525618" w="8857785">
                <a:moveTo>
                  <a:pt x="0" y="0"/>
                </a:moveTo>
                <a:lnTo>
                  <a:pt x="8857785" y="0"/>
                </a:lnTo>
                <a:lnTo>
                  <a:pt x="8857785" y="8525619"/>
                </a:lnTo>
                <a:lnTo>
                  <a:pt x="0" y="852561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90819">
            <a:off x="8900004" y="5599105"/>
            <a:ext cx="5915271" cy="9375789"/>
          </a:xfrm>
          <a:custGeom>
            <a:avLst/>
            <a:gdLst/>
            <a:ahLst/>
            <a:cxnLst/>
            <a:rect r="r" b="b" t="t" l="l"/>
            <a:pathLst>
              <a:path h="9375789" w="5915271">
                <a:moveTo>
                  <a:pt x="0" y="0"/>
                </a:moveTo>
                <a:lnTo>
                  <a:pt x="5915271" y="0"/>
                </a:lnTo>
                <a:lnTo>
                  <a:pt x="5915271" y="9375790"/>
                </a:lnTo>
                <a:lnTo>
                  <a:pt x="0" y="93757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77532" y="1858429"/>
            <a:ext cx="6937261" cy="6020655"/>
          </a:xfrm>
          <a:custGeom>
            <a:avLst/>
            <a:gdLst/>
            <a:ahLst/>
            <a:cxnLst/>
            <a:rect r="r" b="b" t="t" l="l"/>
            <a:pathLst>
              <a:path h="6020655" w="6937261">
                <a:moveTo>
                  <a:pt x="0" y="0"/>
                </a:moveTo>
                <a:lnTo>
                  <a:pt x="6937262" y="0"/>
                </a:lnTo>
                <a:lnTo>
                  <a:pt x="6937262" y="6020655"/>
                </a:lnTo>
                <a:lnTo>
                  <a:pt x="0" y="6020655"/>
                </a:lnTo>
                <a:lnTo>
                  <a:pt x="0" y="0"/>
                </a:lnTo>
                <a:close/>
              </a:path>
            </a:pathLst>
          </a:custGeom>
          <a:blipFill>
            <a:blip r:embed="rId6"/>
            <a:stretch>
              <a:fillRect l="0" t="0" r="0" b="0"/>
            </a:stretch>
          </a:blipFill>
        </p:spPr>
      </p:sp>
      <p:sp>
        <p:nvSpPr>
          <p:cNvPr name="TextBox 5" id="5"/>
          <p:cNvSpPr txBox="true"/>
          <p:nvPr/>
        </p:nvSpPr>
        <p:spPr>
          <a:xfrm rot="0">
            <a:off x="9764187" y="446849"/>
            <a:ext cx="7086600" cy="3099435"/>
          </a:xfrm>
          <a:prstGeom prst="rect">
            <a:avLst/>
          </a:prstGeom>
        </p:spPr>
        <p:txBody>
          <a:bodyPr anchor="t" rtlCol="false" tIns="0" lIns="0" bIns="0" rIns="0">
            <a:spAutoFit/>
          </a:bodyPr>
          <a:lstStyle/>
          <a:p>
            <a:pPr algn="ctr" marL="0" indent="0" lvl="0">
              <a:lnSpc>
                <a:spcPts val="8040"/>
              </a:lnSpc>
              <a:spcBef>
                <a:spcPct val="0"/>
              </a:spcBef>
            </a:pPr>
            <a:r>
              <a:rPr lang="en-US" sz="6700">
                <a:solidFill>
                  <a:srgbClr val="FFFFFF"/>
                </a:solidFill>
                <a:latin typeface="Rasputin Light"/>
              </a:rPr>
              <a:t>Predictive Modeling Outcomes:</a:t>
            </a:r>
          </a:p>
        </p:txBody>
      </p:sp>
      <p:sp>
        <p:nvSpPr>
          <p:cNvPr name="TextBox 6" id="6"/>
          <p:cNvSpPr txBox="true"/>
          <p:nvPr/>
        </p:nvSpPr>
        <p:spPr>
          <a:xfrm rot="0">
            <a:off x="9144000" y="3814445"/>
            <a:ext cx="8760108" cy="5443855"/>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FFFFFF"/>
                </a:solidFill>
                <a:latin typeface="TT Commons Pro"/>
              </a:rPr>
              <a:t>The application of various machine learning algorithms, including Naive Bayes, Decision Trees, Support Vector Machines (SVM), and Neural Networks, yielded valuable insights into benzene concentration prediction. These models demonstrated varying degrees of accuracy in predicting benzene levels based on environmental factors such as traffic density, industrial activity, and meteorological conditions. For example, SVM exhibited superior performance in capturing nonlinear relationships between predictor variables and benzene concentrations, highlighting its efficacy in air quality modeling.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1016209">
            <a:off x="-890667" y="4921459"/>
            <a:ext cx="8901994" cy="10457555"/>
          </a:xfrm>
          <a:custGeom>
            <a:avLst/>
            <a:gdLst/>
            <a:ahLst/>
            <a:cxnLst/>
            <a:rect r="r" b="b" t="t" l="l"/>
            <a:pathLst>
              <a:path h="10457555" w="8901994">
                <a:moveTo>
                  <a:pt x="0" y="0"/>
                </a:moveTo>
                <a:lnTo>
                  <a:pt x="8901993" y="0"/>
                </a:lnTo>
                <a:lnTo>
                  <a:pt x="8901993"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62409">
            <a:off x="11443547" y="-3756415"/>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787978">
            <a:off x="10415856" y="-4885058"/>
            <a:ext cx="7755409" cy="12292435"/>
          </a:xfrm>
          <a:custGeom>
            <a:avLst/>
            <a:gdLst/>
            <a:ahLst/>
            <a:cxnLst/>
            <a:rect r="r" b="b" t="t" l="l"/>
            <a:pathLst>
              <a:path h="12292435" w="7755409">
                <a:moveTo>
                  <a:pt x="0" y="0"/>
                </a:moveTo>
                <a:lnTo>
                  <a:pt x="7755409" y="0"/>
                </a:lnTo>
                <a:lnTo>
                  <a:pt x="7755409" y="12292436"/>
                </a:lnTo>
                <a:lnTo>
                  <a:pt x="0" y="122924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91946" y="2414127"/>
            <a:ext cx="5541050" cy="5458747"/>
          </a:xfrm>
          <a:custGeom>
            <a:avLst/>
            <a:gdLst/>
            <a:ahLst/>
            <a:cxnLst/>
            <a:rect r="r" b="b" t="t" l="l"/>
            <a:pathLst>
              <a:path h="5458747" w="5541050">
                <a:moveTo>
                  <a:pt x="0" y="0"/>
                </a:moveTo>
                <a:lnTo>
                  <a:pt x="5541050" y="0"/>
                </a:lnTo>
                <a:lnTo>
                  <a:pt x="5541050" y="5458746"/>
                </a:lnTo>
                <a:lnTo>
                  <a:pt x="0" y="5458746"/>
                </a:lnTo>
                <a:lnTo>
                  <a:pt x="0" y="0"/>
                </a:lnTo>
                <a:close/>
              </a:path>
            </a:pathLst>
          </a:custGeom>
          <a:blipFill>
            <a:blip r:embed="rId6"/>
            <a:stretch>
              <a:fillRect l="0" t="-5" r="-99254" b="0"/>
            </a:stretch>
          </a:blipFill>
        </p:spPr>
      </p:sp>
      <p:sp>
        <p:nvSpPr>
          <p:cNvPr name="Freeform 6" id="6"/>
          <p:cNvSpPr/>
          <p:nvPr/>
        </p:nvSpPr>
        <p:spPr>
          <a:xfrm flipH="false" flipV="false" rot="0">
            <a:off x="6115549" y="2414127"/>
            <a:ext cx="5461329" cy="5459056"/>
          </a:xfrm>
          <a:custGeom>
            <a:avLst/>
            <a:gdLst/>
            <a:ahLst/>
            <a:cxnLst/>
            <a:rect r="r" b="b" t="t" l="l"/>
            <a:pathLst>
              <a:path h="5459056" w="5461329">
                <a:moveTo>
                  <a:pt x="0" y="0"/>
                </a:moveTo>
                <a:lnTo>
                  <a:pt x="5461330" y="0"/>
                </a:lnTo>
                <a:lnTo>
                  <a:pt x="5461330" y="5459056"/>
                </a:lnTo>
                <a:lnTo>
                  <a:pt x="0" y="5459056"/>
                </a:lnTo>
                <a:lnTo>
                  <a:pt x="0" y="0"/>
                </a:lnTo>
                <a:close/>
              </a:path>
            </a:pathLst>
          </a:custGeom>
          <a:blipFill>
            <a:blip r:embed="rId6"/>
            <a:stretch>
              <a:fillRect l="-102163" t="0" r="0" b="0"/>
            </a:stretch>
          </a:blipFill>
        </p:spPr>
      </p:sp>
      <p:sp>
        <p:nvSpPr>
          <p:cNvPr name="Freeform 7" id="7"/>
          <p:cNvSpPr/>
          <p:nvPr/>
        </p:nvSpPr>
        <p:spPr>
          <a:xfrm flipH="false" flipV="false" rot="0">
            <a:off x="11959431" y="2389671"/>
            <a:ext cx="6103383" cy="5774261"/>
          </a:xfrm>
          <a:custGeom>
            <a:avLst/>
            <a:gdLst/>
            <a:ahLst/>
            <a:cxnLst/>
            <a:rect r="r" b="b" t="t" l="l"/>
            <a:pathLst>
              <a:path h="5774261" w="6103383">
                <a:moveTo>
                  <a:pt x="0" y="0"/>
                </a:moveTo>
                <a:lnTo>
                  <a:pt x="6103383" y="0"/>
                </a:lnTo>
                <a:lnTo>
                  <a:pt x="6103383" y="5774261"/>
                </a:lnTo>
                <a:lnTo>
                  <a:pt x="0" y="5774261"/>
                </a:lnTo>
                <a:lnTo>
                  <a:pt x="0" y="0"/>
                </a:lnTo>
                <a:close/>
              </a:path>
            </a:pathLst>
          </a:custGeom>
          <a:blipFill>
            <a:blip r:embed="rId7"/>
            <a:stretch>
              <a:fillRect l="-1304" t="-4622" r="-15786"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TextBox 2" id="2"/>
          <p:cNvSpPr txBox="true"/>
          <p:nvPr/>
        </p:nvSpPr>
        <p:spPr>
          <a:xfrm rot="0">
            <a:off x="10051587" y="388202"/>
            <a:ext cx="6651409" cy="4592955"/>
          </a:xfrm>
          <a:prstGeom prst="rect">
            <a:avLst/>
          </a:prstGeom>
        </p:spPr>
        <p:txBody>
          <a:bodyPr anchor="t" rtlCol="false" tIns="0" lIns="0" bIns="0" rIns="0">
            <a:spAutoFit/>
          </a:bodyPr>
          <a:lstStyle/>
          <a:p>
            <a:pPr algn="l" marL="0" indent="0" lvl="0">
              <a:lnSpc>
                <a:spcPts val="3300"/>
              </a:lnSpc>
            </a:pPr>
            <a:r>
              <a:rPr lang="en-US" sz="2200">
                <a:solidFill>
                  <a:srgbClr val="142414"/>
                </a:solidFill>
                <a:latin typeface="TT Commons Pro"/>
              </a:rPr>
              <a:t>Analysis of temporal trends revealed fluctuations in benzene concentrations over the years, reflecting changes in emission sources, regulatory interventions, and seasonal factors. Correlation analysis with geographical coordinates further elucidated the spatial-temporal dynamics of benzene pollution, highlighting hotspots of pollution activity and areas susceptible to long-term exposure risks. These findings underscore the importance of continuous monitoring and adaptive management strategies to mitigate air quality degradation and safeguard public health.</a:t>
            </a:r>
          </a:p>
        </p:txBody>
      </p:sp>
      <p:sp>
        <p:nvSpPr>
          <p:cNvPr name="TextBox 3" id="3"/>
          <p:cNvSpPr txBox="true"/>
          <p:nvPr/>
        </p:nvSpPr>
        <p:spPr>
          <a:xfrm rot="0">
            <a:off x="733375" y="445352"/>
            <a:ext cx="6670238" cy="5838825"/>
          </a:xfrm>
          <a:prstGeom prst="rect">
            <a:avLst/>
          </a:prstGeom>
        </p:spPr>
        <p:txBody>
          <a:bodyPr anchor="t" rtlCol="false" tIns="0" lIns="0" bIns="0" rIns="0">
            <a:spAutoFit/>
          </a:bodyPr>
          <a:lstStyle/>
          <a:p>
            <a:pPr algn="l">
              <a:lnSpc>
                <a:spcPts val="7680"/>
              </a:lnSpc>
            </a:pPr>
            <a:r>
              <a:rPr lang="en-US" sz="6400">
                <a:solidFill>
                  <a:srgbClr val="142414"/>
                </a:solidFill>
                <a:latin typeface="Rasputin Light"/>
              </a:rPr>
              <a:t>Temporal Trends and Variations Across Urban Areas/Benzene Concentrations:</a:t>
            </a:r>
          </a:p>
        </p:txBody>
      </p:sp>
      <p:sp>
        <p:nvSpPr>
          <p:cNvPr name="Freeform 4" id="4"/>
          <p:cNvSpPr/>
          <p:nvPr/>
        </p:nvSpPr>
        <p:spPr>
          <a:xfrm flipH="false" flipV="false" rot="6159217">
            <a:off x="630772" y="5058223"/>
            <a:ext cx="8901994" cy="10457555"/>
          </a:xfrm>
          <a:custGeom>
            <a:avLst/>
            <a:gdLst/>
            <a:ahLst/>
            <a:cxnLst/>
            <a:rect r="r" b="b" t="t" l="l"/>
            <a:pathLst>
              <a:path h="10457555" w="8901994">
                <a:moveTo>
                  <a:pt x="0" y="0"/>
                </a:moveTo>
                <a:lnTo>
                  <a:pt x="8901994" y="0"/>
                </a:lnTo>
                <a:lnTo>
                  <a:pt x="8901994" y="10457554"/>
                </a:lnTo>
                <a:lnTo>
                  <a:pt x="0" y="10457554"/>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762324">
            <a:off x="4626521" y="5834276"/>
            <a:ext cx="6144834" cy="9739650"/>
          </a:xfrm>
          <a:custGeom>
            <a:avLst/>
            <a:gdLst/>
            <a:ahLst/>
            <a:cxnLst/>
            <a:rect r="r" b="b" t="t" l="l"/>
            <a:pathLst>
              <a:path h="9739650" w="6144834">
                <a:moveTo>
                  <a:pt x="0" y="0"/>
                </a:moveTo>
                <a:lnTo>
                  <a:pt x="6144834" y="0"/>
                </a:lnTo>
                <a:lnTo>
                  <a:pt x="6144834" y="9739650"/>
                </a:lnTo>
                <a:lnTo>
                  <a:pt x="0" y="9739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051587" y="5298074"/>
            <a:ext cx="6651409" cy="4592955"/>
          </a:xfrm>
          <a:prstGeom prst="rect">
            <a:avLst/>
          </a:prstGeom>
        </p:spPr>
        <p:txBody>
          <a:bodyPr anchor="t" rtlCol="false" tIns="0" lIns="0" bIns="0" rIns="0">
            <a:spAutoFit/>
          </a:bodyPr>
          <a:lstStyle/>
          <a:p>
            <a:pPr algn="l" marL="0" indent="0" lvl="0">
              <a:lnSpc>
                <a:spcPts val="3300"/>
              </a:lnSpc>
            </a:pPr>
            <a:r>
              <a:rPr lang="en-US" sz="2200">
                <a:solidFill>
                  <a:srgbClr val="142414"/>
                </a:solidFill>
                <a:latin typeface="TT Commons Pro"/>
              </a:rPr>
              <a:t>Examination of benzene levels across different urban areas uncovered disparities in environmental quality and potential inequities in exposure to air pollution. High-density urban centers exhibited elevated benzene concentrations, disproportionately impacting vulnerable communities such as low-income neighborhoods and minority populations. This disparity underscores the need for targeted interventions and policy initiatives to address environmental justice concerns and ensure equitable access to clean air resources for all residents.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541629" y="3725186"/>
            <a:ext cx="13051729" cy="6559751"/>
          </a:xfrm>
          <a:prstGeom prst="rect">
            <a:avLst/>
          </a:prstGeom>
        </p:spPr>
      </p:pic>
      <p:sp>
        <p:nvSpPr>
          <p:cNvPr name="TextBox 3" id="3"/>
          <p:cNvSpPr txBox="true"/>
          <p:nvPr/>
        </p:nvSpPr>
        <p:spPr>
          <a:xfrm rot="0">
            <a:off x="11033943" y="1111773"/>
            <a:ext cx="6225357" cy="1026795"/>
          </a:xfrm>
          <a:prstGeom prst="rect">
            <a:avLst/>
          </a:prstGeom>
        </p:spPr>
        <p:txBody>
          <a:bodyPr anchor="t" rtlCol="false" tIns="0" lIns="0" bIns="0" rIns="0">
            <a:spAutoFit/>
          </a:bodyPr>
          <a:lstStyle/>
          <a:p>
            <a:pPr algn="l">
              <a:lnSpc>
                <a:spcPts val="4199"/>
              </a:lnSpc>
            </a:pPr>
            <a:r>
              <a:rPr lang="en-US" sz="2799">
                <a:solidFill>
                  <a:srgbClr val="FFFFFF"/>
                </a:solidFill>
                <a:latin typeface="TT Commons Pro"/>
              </a:rPr>
              <a:t>Insights and Strategies for Air Quality Management in North Carolina</a:t>
            </a:r>
          </a:p>
        </p:txBody>
      </p:sp>
      <p:sp>
        <p:nvSpPr>
          <p:cNvPr name="TextBox 4" id="4"/>
          <p:cNvSpPr txBox="true"/>
          <p:nvPr/>
        </p:nvSpPr>
        <p:spPr>
          <a:xfrm rot="0">
            <a:off x="1028700" y="1019175"/>
            <a:ext cx="8609074" cy="1390650"/>
          </a:xfrm>
          <a:prstGeom prst="rect">
            <a:avLst/>
          </a:prstGeom>
        </p:spPr>
        <p:txBody>
          <a:bodyPr anchor="t" rtlCol="false" tIns="0" lIns="0" bIns="0" rIns="0">
            <a:spAutoFit/>
          </a:bodyPr>
          <a:lstStyle/>
          <a:p>
            <a:pPr algn="l">
              <a:lnSpc>
                <a:spcPts val="10920"/>
              </a:lnSpc>
            </a:pPr>
            <a:r>
              <a:rPr lang="en-US" sz="9100">
                <a:solidFill>
                  <a:srgbClr val="FFFFFF"/>
                </a:solidFill>
                <a:latin typeface="Rasputin"/>
              </a:rPr>
              <a:t>CONCLUSION:</a:t>
            </a:r>
          </a:p>
        </p:txBody>
      </p:sp>
      <p:sp>
        <p:nvSpPr>
          <p:cNvPr name="Freeform 5" id="5"/>
          <p:cNvSpPr/>
          <p:nvPr/>
        </p:nvSpPr>
        <p:spPr>
          <a:xfrm flipH="false" flipV="false" rot="0">
            <a:off x="-3051543" y="4484428"/>
            <a:ext cx="8857785" cy="8525618"/>
          </a:xfrm>
          <a:custGeom>
            <a:avLst/>
            <a:gdLst/>
            <a:ahLst/>
            <a:cxnLst/>
            <a:rect r="r" b="b" t="t" l="l"/>
            <a:pathLst>
              <a:path h="8525618" w="8857785">
                <a:moveTo>
                  <a:pt x="0" y="0"/>
                </a:moveTo>
                <a:lnTo>
                  <a:pt x="8857785" y="0"/>
                </a:lnTo>
                <a:lnTo>
                  <a:pt x="8857785" y="8525619"/>
                </a:lnTo>
                <a:lnTo>
                  <a:pt x="0" y="8525619"/>
                </a:lnTo>
                <a:lnTo>
                  <a:pt x="0" y="0"/>
                </a:lnTo>
                <a:close/>
              </a:path>
            </a:pathLst>
          </a:custGeom>
          <a:blipFill>
            <a:blip r:embed="rId3">
              <a:alphaModFix amt="21999"/>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3595009">
            <a:off x="11667807" y="-2491199"/>
            <a:ext cx="10836480" cy="7395897"/>
          </a:xfrm>
          <a:custGeom>
            <a:avLst/>
            <a:gdLst/>
            <a:ahLst/>
            <a:cxnLst/>
            <a:rect r="r" b="b" t="t" l="l"/>
            <a:pathLst>
              <a:path h="7395897" w="10836480">
                <a:moveTo>
                  <a:pt x="0" y="0"/>
                </a:moveTo>
                <a:lnTo>
                  <a:pt x="10836479" y="0"/>
                </a:lnTo>
                <a:lnTo>
                  <a:pt x="10836479" y="7395898"/>
                </a:lnTo>
                <a:lnTo>
                  <a:pt x="0" y="73958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921556">
            <a:off x="-3704253" y="5881126"/>
            <a:ext cx="10836480" cy="7395897"/>
          </a:xfrm>
          <a:custGeom>
            <a:avLst/>
            <a:gdLst/>
            <a:ahLst/>
            <a:cxnLst/>
            <a:rect r="r" b="b" t="t" l="l"/>
            <a:pathLst>
              <a:path h="7395897" w="10836480">
                <a:moveTo>
                  <a:pt x="0" y="0"/>
                </a:moveTo>
                <a:lnTo>
                  <a:pt x="10836480" y="0"/>
                </a:lnTo>
                <a:lnTo>
                  <a:pt x="10836480" y="7395897"/>
                </a:lnTo>
                <a:lnTo>
                  <a:pt x="0" y="73958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101334" y="411828"/>
            <a:ext cx="10085333" cy="9833278"/>
            <a:chOff x="0" y="0"/>
            <a:chExt cx="13447111" cy="13111037"/>
          </a:xfrm>
        </p:grpSpPr>
        <p:sp>
          <p:nvSpPr>
            <p:cNvPr name="TextBox 5" id="5"/>
            <p:cNvSpPr txBox="true"/>
            <p:nvPr/>
          </p:nvSpPr>
          <p:spPr>
            <a:xfrm rot="0">
              <a:off x="0" y="-66675"/>
              <a:ext cx="13447111" cy="2626995"/>
            </a:xfrm>
            <a:prstGeom prst="rect">
              <a:avLst/>
            </a:prstGeom>
          </p:spPr>
          <p:txBody>
            <a:bodyPr anchor="t" rtlCol="false" tIns="0" lIns="0" bIns="0" rIns="0">
              <a:spAutoFit/>
            </a:bodyPr>
            <a:lstStyle/>
            <a:p>
              <a:pPr algn="l">
                <a:lnSpc>
                  <a:spcPts val="3150"/>
                </a:lnSpc>
              </a:pPr>
              <a:r>
                <a:rPr lang="en-US" sz="2100">
                  <a:solidFill>
                    <a:srgbClr val="FFFFFF"/>
                  </a:solidFill>
                  <a:latin typeface="TT Commons Pro Bold"/>
                </a:rPr>
                <a:t>Our research reveals spatial and temporal patterns in benzene levels across urban North Carolina, highlighting varying exposure risks. Targeted interventions are urgently needed to reduce air pollution and protect public health by understanding benzene emissions' sources and dynamics.</a:t>
              </a:r>
            </a:p>
            <a:p>
              <a:pPr algn="l">
                <a:lnSpc>
                  <a:spcPts val="3150"/>
                </a:lnSpc>
              </a:pPr>
            </a:p>
          </p:txBody>
        </p:sp>
        <p:sp>
          <p:nvSpPr>
            <p:cNvPr name="TextBox 6" id="6"/>
            <p:cNvSpPr txBox="true"/>
            <p:nvPr/>
          </p:nvSpPr>
          <p:spPr>
            <a:xfrm rot="0">
              <a:off x="0" y="2567305"/>
              <a:ext cx="13447111" cy="3160395"/>
            </a:xfrm>
            <a:prstGeom prst="rect">
              <a:avLst/>
            </a:prstGeom>
          </p:spPr>
          <p:txBody>
            <a:bodyPr anchor="t" rtlCol="false" tIns="0" lIns="0" bIns="0" rIns="0">
              <a:spAutoFit/>
            </a:bodyPr>
            <a:lstStyle/>
            <a:p>
              <a:pPr algn="l">
                <a:lnSpc>
                  <a:spcPts val="3150"/>
                </a:lnSpc>
              </a:pPr>
              <a:r>
                <a:rPr lang="en-US" sz="2100">
                  <a:solidFill>
                    <a:srgbClr val="FFFFFF"/>
                  </a:solidFill>
                  <a:latin typeface="TT Commons Pro Bold"/>
                </a:rPr>
                <a:t>Data-driven decision-making is crucial for effectively addressing air quality challenges. Our study showcases how large-scale environmental datasets can identify trends and risk factors associated with benzene exposure, empowering policymakers to make evidence-based decisions for tangible improvements in air quality and public health.</a:t>
              </a:r>
            </a:p>
            <a:p>
              <a:pPr algn="l">
                <a:lnSpc>
                  <a:spcPts val="3150"/>
                </a:lnSpc>
              </a:pPr>
            </a:p>
          </p:txBody>
        </p:sp>
        <p:sp>
          <p:nvSpPr>
            <p:cNvPr name="TextBox 7" id="7"/>
            <p:cNvSpPr txBox="true"/>
            <p:nvPr/>
          </p:nvSpPr>
          <p:spPr>
            <a:xfrm rot="0">
              <a:off x="0" y="9417242"/>
              <a:ext cx="13447111" cy="3693795"/>
            </a:xfrm>
            <a:prstGeom prst="rect">
              <a:avLst/>
            </a:prstGeom>
          </p:spPr>
          <p:txBody>
            <a:bodyPr anchor="t" rtlCol="false" tIns="0" lIns="0" bIns="0" rIns="0">
              <a:spAutoFit/>
            </a:bodyPr>
            <a:lstStyle/>
            <a:p>
              <a:pPr algn="l">
                <a:lnSpc>
                  <a:spcPts val="3150"/>
                </a:lnSpc>
              </a:pPr>
              <a:r>
                <a:rPr lang="en-US" sz="2100">
                  <a:solidFill>
                    <a:srgbClr val="FFFFFF"/>
                  </a:solidFill>
                  <a:latin typeface="TT Commons Pro Bold"/>
                </a:rPr>
                <a:t>Continued research efforts and collaborative initiatives are essential for improving air quality and safeguarding human health. Addressing air pollution requires a multi-disciplinary approach involving scientists, policymakers, healthcare professionals, and community stakeholders. By fostering collaboration and knowledge-sharing, we can advance our understanding of air quality dynamics, develop innovative solutions, and promote environmental justice for all.</a:t>
              </a:r>
            </a:p>
            <a:p>
              <a:pPr algn="l">
                <a:lnSpc>
                  <a:spcPts val="3150"/>
                </a:lnSpc>
              </a:pPr>
            </a:p>
          </p:txBody>
        </p:sp>
        <p:sp>
          <p:nvSpPr>
            <p:cNvPr name="TextBox 8" id="8"/>
            <p:cNvSpPr txBox="true"/>
            <p:nvPr/>
          </p:nvSpPr>
          <p:spPr>
            <a:xfrm rot="0">
              <a:off x="0" y="6100444"/>
              <a:ext cx="13447111" cy="3160395"/>
            </a:xfrm>
            <a:prstGeom prst="rect">
              <a:avLst/>
            </a:prstGeom>
          </p:spPr>
          <p:txBody>
            <a:bodyPr anchor="t" rtlCol="false" tIns="0" lIns="0" bIns="0" rIns="0">
              <a:spAutoFit/>
            </a:bodyPr>
            <a:lstStyle/>
            <a:p>
              <a:pPr algn="l">
                <a:lnSpc>
                  <a:spcPts val="3150"/>
                </a:lnSpc>
              </a:pPr>
              <a:r>
                <a:rPr lang="en-US" sz="2100">
                  <a:solidFill>
                    <a:srgbClr val="FFFFFF"/>
                  </a:solidFill>
                  <a:latin typeface="TT Commons Pro Bold"/>
                </a:rPr>
                <a:t>Predictive modeling is key for guiding policy decisions and mitigating air pollution risks. Our research demonstrates the accuracy of predictive models in forecasting benzene concentrations based on environmental and meteorological factors, enabling policymakers to anticipate future trends, identify pollution hotspots, and implement targeted interventions to protect vulnerable populations.</a:t>
              </a:r>
            </a:p>
            <a:p>
              <a:pPr algn="l">
                <a:lnSpc>
                  <a:spcPts val="315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TextBox 2" id="2"/>
          <p:cNvSpPr txBox="true"/>
          <p:nvPr/>
        </p:nvSpPr>
        <p:spPr>
          <a:xfrm rot="0">
            <a:off x="2875457" y="4069369"/>
            <a:ext cx="12002662" cy="1860550"/>
          </a:xfrm>
          <a:prstGeom prst="rect">
            <a:avLst/>
          </a:prstGeom>
        </p:spPr>
        <p:txBody>
          <a:bodyPr anchor="t" rtlCol="false" tIns="0" lIns="0" bIns="0" rIns="0">
            <a:spAutoFit/>
          </a:bodyPr>
          <a:lstStyle/>
          <a:p>
            <a:pPr algn="ctr">
              <a:lnSpc>
                <a:spcPts val="14300"/>
              </a:lnSpc>
            </a:pPr>
            <a:r>
              <a:rPr lang="en-US" sz="13000">
                <a:solidFill>
                  <a:srgbClr val="FFFFFF"/>
                </a:solidFill>
                <a:latin typeface="Rasputin Light"/>
              </a:rPr>
              <a:t>Thank you!</a:t>
            </a:r>
          </a:p>
        </p:txBody>
      </p:sp>
      <p:sp>
        <p:nvSpPr>
          <p:cNvPr name="Freeform 3" id="3"/>
          <p:cNvSpPr/>
          <p:nvPr/>
        </p:nvSpPr>
        <p:spPr>
          <a:xfrm flipH="false" flipV="false" rot="0">
            <a:off x="-2284790" y="-3746425"/>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653687">
            <a:off x="10166505" y="4129872"/>
            <a:ext cx="9957653" cy="8663158"/>
          </a:xfrm>
          <a:custGeom>
            <a:avLst/>
            <a:gdLst/>
            <a:ahLst/>
            <a:cxnLst/>
            <a:rect r="r" b="b" t="t" l="l"/>
            <a:pathLst>
              <a:path h="8663158" w="9957653">
                <a:moveTo>
                  <a:pt x="0" y="0"/>
                </a:moveTo>
                <a:lnTo>
                  <a:pt x="9957652" y="0"/>
                </a:lnTo>
                <a:lnTo>
                  <a:pt x="9957652" y="8663157"/>
                </a:lnTo>
                <a:lnTo>
                  <a:pt x="0" y="8663157"/>
                </a:lnTo>
                <a:lnTo>
                  <a:pt x="0" y="0"/>
                </a:lnTo>
                <a:close/>
              </a:path>
            </a:pathLst>
          </a:custGeom>
          <a:blipFill>
            <a:blip r:embed="rId4">
              <a:alphaModFix amt="21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726396">
            <a:off x="1565829" y="-4045273"/>
            <a:ext cx="5318268" cy="8429531"/>
          </a:xfrm>
          <a:custGeom>
            <a:avLst/>
            <a:gdLst/>
            <a:ahLst/>
            <a:cxnLst/>
            <a:rect r="r" b="b" t="t" l="l"/>
            <a:pathLst>
              <a:path h="8429531" w="5318268">
                <a:moveTo>
                  <a:pt x="0" y="0"/>
                </a:moveTo>
                <a:lnTo>
                  <a:pt x="5318268" y="0"/>
                </a:lnTo>
                <a:lnTo>
                  <a:pt x="5318268" y="8429531"/>
                </a:lnTo>
                <a:lnTo>
                  <a:pt x="0" y="8429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045464">
            <a:off x="10463264" y="6473304"/>
            <a:ext cx="5489002" cy="8700148"/>
          </a:xfrm>
          <a:custGeom>
            <a:avLst/>
            <a:gdLst/>
            <a:ahLst/>
            <a:cxnLst/>
            <a:rect r="r" b="b" t="t" l="l"/>
            <a:pathLst>
              <a:path h="8700148" w="5489002">
                <a:moveTo>
                  <a:pt x="0" y="0"/>
                </a:moveTo>
                <a:lnTo>
                  <a:pt x="5489003" y="0"/>
                </a:lnTo>
                <a:lnTo>
                  <a:pt x="5489003" y="8700148"/>
                </a:lnTo>
                <a:lnTo>
                  <a:pt x="0" y="87001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0">
            <a:off x="-3891298" y="-1838102"/>
            <a:ext cx="13958156" cy="13434725"/>
          </a:xfrm>
          <a:custGeom>
            <a:avLst/>
            <a:gdLst/>
            <a:ahLst/>
            <a:cxnLst/>
            <a:rect r="r" b="b" t="t" l="l"/>
            <a:pathLst>
              <a:path h="13434725" w="13958156">
                <a:moveTo>
                  <a:pt x="0" y="0"/>
                </a:moveTo>
                <a:lnTo>
                  <a:pt x="13958156" y="0"/>
                </a:lnTo>
                <a:lnTo>
                  <a:pt x="13958156" y="13434725"/>
                </a:lnTo>
                <a:lnTo>
                  <a:pt x="0" y="13434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005215">
            <a:off x="7503112" y="3339439"/>
            <a:ext cx="8946815" cy="14180830"/>
          </a:xfrm>
          <a:custGeom>
            <a:avLst/>
            <a:gdLst/>
            <a:ahLst/>
            <a:cxnLst/>
            <a:rect r="r" b="b" t="t" l="l"/>
            <a:pathLst>
              <a:path h="14180830" w="8946815">
                <a:moveTo>
                  <a:pt x="0" y="0"/>
                </a:moveTo>
                <a:lnTo>
                  <a:pt x="8946814" y="0"/>
                </a:lnTo>
                <a:lnTo>
                  <a:pt x="8946814" y="14180830"/>
                </a:lnTo>
                <a:lnTo>
                  <a:pt x="0" y="141808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22865" y="6517908"/>
            <a:ext cx="6417078" cy="2501556"/>
            <a:chOff x="0" y="0"/>
            <a:chExt cx="3694870" cy="1446154"/>
          </a:xfrm>
        </p:grpSpPr>
        <p:sp>
          <p:nvSpPr>
            <p:cNvPr name="Freeform 5" id="5"/>
            <p:cNvSpPr/>
            <p:nvPr/>
          </p:nvSpPr>
          <p:spPr>
            <a:xfrm flipH="false" flipV="false" rot="0">
              <a:off x="0" y="0"/>
              <a:ext cx="3694871" cy="1446154"/>
            </a:xfrm>
            <a:custGeom>
              <a:avLst/>
              <a:gdLst/>
              <a:ahLst/>
              <a:cxnLst/>
              <a:rect r="r" b="b" t="t" l="l"/>
              <a:pathLst>
                <a:path h="1446154" w="3694871">
                  <a:moveTo>
                    <a:pt x="3570410" y="1446154"/>
                  </a:moveTo>
                  <a:lnTo>
                    <a:pt x="124460" y="1446154"/>
                  </a:lnTo>
                  <a:cubicBezTo>
                    <a:pt x="55880" y="1446154"/>
                    <a:pt x="0" y="1390274"/>
                    <a:pt x="0" y="1321694"/>
                  </a:cubicBezTo>
                  <a:lnTo>
                    <a:pt x="0" y="124460"/>
                  </a:lnTo>
                  <a:cubicBezTo>
                    <a:pt x="0" y="55880"/>
                    <a:pt x="55880" y="0"/>
                    <a:pt x="124460" y="0"/>
                  </a:cubicBezTo>
                  <a:lnTo>
                    <a:pt x="3570411" y="0"/>
                  </a:lnTo>
                  <a:cubicBezTo>
                    <a:pt x="3638991" y="0"/>
                    <a:pt x="3694871" y="55880"/>
                    <a:pt x="3694871" y="124460"/>
                  </a:cubicBezTo>
                  <a:lnTo>
                    <a:pt x="3694871" y="1321694"/>
                  </a:lnTo>
                  <a:cubicBezTo>
                    <a:pt x="3694871" y="1390274"/>
                    <a:pt x="3638991" y="1446154"/>
                    <a:pt x="3570411" y="1446154"/>
                  </a:cubicBezTo>
                  <a:close/>
                </a:path>
              </a:pathLst>
            </a:custGeom>
            <a:solidFill>
              <a:srgbClr val="FFFFFF"/>
            </a:solidFill>
          </p:spPr>
        </p:sp>
      </p:grpSp>
      <p:sp>
        <p:nvSpPr>
          <p:cNvPr name="TextBox 6" id="6"/>
          <p:cNvSpPr txBox="true"/>
          <p:nvPr/>
        </p:nvSpPr>
        <p:spPr>
          <a:xfrm rot="0">
            <a:off x="871450" y="7129539"/>
            <a:ext cx="5519908" cy="1211618"/>
          </a:xfrm>
          <a:prstGeom prst="rect">
            <a:avLst/>
          </a:prstGeom>
        </p:spPr>
        <p:txBody>
          <a:bodyPr anchor="t" rtlCol="false" tIns="0" lIns="0" bIns="0" rIns="0">
            <a:spAutoFit/>
          </a:bodyPr>
          <a:lstStyle/>
          <a:p>
            <a:pPr algn="l" marL="0" indent="0" lvl="0">
              <a:lnSpc>
                <a:spcPts val="3298"/>
              </a:lnSpc>
              <a:spcBef>
                <a:spcPct val="0"/>
              </a:spcBef>
            </a:pPr>
            <a:r>
              <a:rPr lang="en-US" sz="2198">
                <a:solidFill>
                  <a:srgbClr val="142414"/>
                </a:solidFill>
                <a:latin typeface="TT Commons Pro"/>
              </a:rPr>
              <a:t>Our primary goal is to provide insights into the spatial-temporal distribution of benzene levels in North Carolina</a:t>
            </a:r>
          </a:p>
        </p:txBody>
      </p:sp>
      <p:sp>
        <p:nvSpPr>
          <p:cNvPr name="TextBox 7" id="7"/>
          <p:cNvSpPr txBox="true"/>
          <p:nvPr/>
        </p:nvSpPr>
        <p:spPr>
          <a:xfrm rot="0">
            <a:off x="1028700" y="4395843"/>
            <a:ext cx="6910589" cy="1476263"/>
          </a:xfrm>
          <a:prstGeom prst="rect">
            <a:avLst/>
          </a:prstGeom>
        </p:spPr>
        <p:txBody>
          <a:bodyPr anchor="t" rtlCol="false" tIns="0" lIns="0" bIns="0" rIns="0">
            <a:spAutoFit/>
          </a:bodyPr>
          <a:lstStyle/>
          <a:p>
            <a:pPr algn="l">
              <a:lnSpc>
                <a:spcPts val="11519"/>
              </a:lnSpc>
            </a:pPr>
            <a:r>
              <a:rPr lang="en-US" sz="9600">
                <a:solidFill>
                  <a:srgbClr val="FFFFFF"/>
                </a:solidFill>
                <a:latin typeface="Rasputin Light"/>
              </a:rPr>
              <a:t>Agenda</a:t>
            </a:r>
          </a:p>
        </p:txBody>
      </p:sp>
      <p:grpSp>
        <p:nvGrpSpPr>
          <p:cNvPr name="Group 8" id="8"/>
          <p:cNvGrpSpPr/>
          <p:nvPr/>
        </p:nvGrpSpPr>
        <p:grpSpPr>
          <a:xfrm rot="0">
            <a:off x="11026608" y="1879556"/>
            <a:ext cx="6910589" cy="5999407"/>
            <a:chOff x="0" y="0"/>
            <a:chExt cx="9214119" cy="7999210"/>
          </a:xfrm>
        </p:grpSpPr>
        <p:sp>
          <p:nvSpPr>
            <p:cNvPr name="TextBox 9" id="9"/>
            <p:cNvSpPr txBox="true"/>
            <p:nvPr/>
          </p:nvSpPr>
          <p:spPr>
            <a:xfrm rot="0">
              <a:off x="0" y="1677504"/>
              <a:ext cx="8300476" cy="641986"/>
            </a:xfrm>
            <a:prstGeom prst="rect">
              <a:avLst/>
            </a:prstGeom>
          </p:spPr>
          <p:txBody>
            <a:bodyPr anchor="t" rtlCol="false" tIns="0" lIns="0" bIns="0" rIns="0">
              <a:spAutoFit/>
            </a:bodyPr>
            <a:lstStyle/>
            <a:p>
              <a:pPr algn="l">
                <a:lnSpc>
                  <a:spcPts val="4199"/>
                </a:lnSpc>
              </a:pPr>
              <a:r>
                <a:rPr lang="en-US" sz="2799">
                  <a:solidFill>
                    <a:srgbClr val="142414"/>
                  </a:solidFill>
                  <a:latin typeface="TT Commons Pro Bold"/>
                </a:rPr>
                <a:t>Introduction</a:t>
              </a:r>
            </a:p>
          </p:txBody>
        </p:sp>
        <p:sp>
          <p:nvSpPr>
            <p:cNvPr name="TextBox 10" id="10"/>
            <p:cNvSpPr txBox="true"/>
            <p:nvPr/>
          </p:nvSpPr>
          <p:spPr>
            <a:xfrm rot="0">
              <a:off x="21730" y="4170277"/>
              <a:ext cx="8300476" cy="1340486"/>
            </a:xfrm>
            <a:prstGeom prst="rect">
              <a:avLst/>
            </a:prstGeom>
          </p:spPr>
          <p:txBody>
            <a:bodyPr anchor="t" rtlCol="false" tIns="0" lIns="0" bIns="0" rIns="0">
              <a:spAutoFit/>
            </a:bodyPr>
            <a:lstStyle/>
            <a:p>
              <a:pPr algn="l">
                <a:lnSpc>
                  <a:spcPts val="4199"/>
                </a:lnSpc>
              </a:pPr>
              <a:r>
                <a:rPr lang="en-US" sz="2799">
                  <a:solidFill>
                    <a:srgbClr val="142414"/>
                  </a:solidFill>
                  <a:latin typeface="TT Commons Pro Bold"/>
                </a:rPr>
                <a:t>Overview (Data, Visualizations and Findings)</a:t>
              </a:r>
            </a:p>
          </p:txBody>
        </p:sp>
        <p:sp>
          <p:nvSpPr>
            <p:cNvPr name="TextBox 11" id="11"/>
            <p:cNvSpPr txBox="true"/>
            <p:nvPr/>
          </p:nvSpPr>
          <p:spPr>
            <a:xfrm rot="0">
              <a:off x="0" y="2923890"/>
              <a:ext cx="8300476" cy="641986"/>
            </a:xfrm>
            <a:prstGeom prst="rect">
              <a:avLst/>
            </a:prstGeom>
          </p:spPr>
          <p:txBody>
            <a:bodyPr anchor="t" rtlCol="false" tIns="0" lIns="0" bIns="0" rIns="0">
              <a:spAutoFit/>
            </a:bodyPr>
            <a:lstStyle/>
            <a:p>
              <a:pPr algn="l">
                <a:lnSpc>
                  <a:spcPts val="4199"/>
                </a:lnSpc>
              </a:pPr>
              <a:r>
                <a:rPr lang="en-US" sz="2799">
                  <a:solidFill>
                    <a:srgbClr val="142414"/>
                  </a:solidFill>
                  <a:latin typeface="TT Commons Pro Bold"/>
                </a:rPr>
                <a:t>Goals of research</a:t>
              </a:r>
            </a:p>
          </p:txBody>
        </p:sp>
        <p:sp>
          <p:nvSpPr>
            <p:cNvPr name="TextBox 12" id="12"/>
            <p:cNvSpPr txBox="true"/>
            <p:nvPr/>
          </p:nvSpPr>
          <p:spPr>
            <a:xfrm rot="0">
              <a:off x="21730" y="6115164"/>
              <a:ext cx="8300476" cy="641986"/>
            </a:xfrm>
            <a:prstGeom prst="rect">
              <a:avLst/>
            </a:prstGeom>
          </p:spPr>
          <p:txBody>
            <a:bodyPr anchor="t" rtlCol="false" tIns="0" lIns="0" bIns="0" rIns="0">
              <a:spAutoFit/>
            </a:bodyPr>
            <a:lstStyle/>
            <a:p>
              <a:pPr algn="l">
                <a:lnSpc>
                  <a:spcPts val="4199"/>
                </a:lnSpc>
              </a:pPr>
              <a:r>
                <a:rPr lang="en-US" sz="2799">
                  <a:solidFill>
                    <a:srgbClr val="142414"/>
                  </a:solidFill>
                  <a:latin typeface="TT Commons Pro Bold"/>
                </a:rPr>
                <a:t>Results</a:t>
              </a:r>
            </a:p>
          </p:txBody>
        </p:sp>
        <p:sp>
          <p:nvSpPr>
            <p:cNvPr name="TextBox 13" id="13"/>
            <p:cNvSpPr txBox="true"/>
            <p:nvPr/>
          </p:nvSpPr>
          <p:spPr>
            <a:xfrm rot="0">
              <a:off x="0" y="-95250"/>
              <a:ext cx="9214119" cy="1009451"/>
            </a:xfrm>
            <a:prstGeom prst="rect">
              <a:avLst/>
            </a:prstGeom>
          </p:spPr>
          <p:txBody>
            <a:bodyPr anchor="t" rtlCol="false" tIns="0" lIns="0" bIns="0" rIns="0">
              <a:spAutoFit/>
            </a:bodyPr>
            <a:lstStyle/>
            <a:p>
              <a:pPr algn="l">
                <a:lnSpc>
                  <a:spcPts val="6300"/>
                </a:lnSpc>
              </a:pPr>
              <a:r>
                <a:rPr lang="en-US" sz="4500">
                  <a:solidFill>
                    <a:srgbClr val="142414"/>
                  </a:solidFill>
                  <a:latin typeface="Rasputin Light"/>
                </a:rPr>
                <a:t>Topics Covered</a:t>
              </a:r>
            </a:p>
          </p:txBody>
        </p:sp>
        <p:sp>
          <p:nvSpPr>
            <p:cNvPr name="TextBox 14" id="14"/>
            <p:cNvSpPr txBox="true"/>
            <p:nvPr/>
          </p:nvSpPr>
          <p:spPr>
            <a:xfrm rot="0">
              <a:off x="0" y="7357224"/>
              <a:ext cx="8300476" cy="641986"/>
            </a:xfrm>
            <a:prstGeom prst="rect">
              <a:avLst/>
            </a:prstGeom>
          </p:spPr>
          <p:txBody>
            <a:bodyPr anchor="t" rtlCol="false" tIns="0" lIns="0" bIns="0" rIns="0">
              <a:spAutoFit/>
            </a:bodyPr>
            <a:lstStyle/>
            <a:p>
              <a:pPr algn="l">
                <a:lnSpc>
                  <a:spcPts val="4199"/>
                </a:lnSpc>
              </a:pPr>
              <a:r>
                <a:rPr lang="en-US" sz="2799">
                  <a:solidFill>
                    <a:srgbClr val="142414"/>
                  </a:solidFill>
                  <a:latin typeface="TT Commons Pro Bold"/>
                </a:rPr>
                <a:t>Conclusion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14:trim st="0.0000" end="8666.6670"/>
                  </p14:media>
                </p:ext>
              </p:extLst>
            </p:nvPr>
          </p:nvPicPr>
          <p:blipFill>
            <a:blip r:embed="rId2"/>
            <a:srcRect l="3125" t="0" r="3125" b="0"/>
            <a:stretch>
              <a:fillRect/>
            </a:stretch>
          </p:blipFill>
          <p:spPr>
            <a:xfrm flipH="false" flipV="false">
              <a:off x="0" y="0"/>
              <a:ext cx="24384000" cy="13716000"/>
            </a:xfrm>
            <a:prstGeom prst="rect">
              <a:avLst/>
            </a:prstGeom>
          </p:spPr>
        </p:pic>
      </p:grpSp>
      <p:sp>
        <p:nvSpPr>
          <p:cNvPr name="TextBox 4" id="4"/>
          <p:cNvSpPr txBox="true"/>
          <p:nvPr/>
        </p:nvSpPr>
        <p:spPr>
          <a:xfrm rot="0">
            <a:off x="4640759" y="4264978"/>
            <a:ext cx="9006483" cy="1705609"/>
          </a:xfrm>
          <a:prstGeom prst="rect">
            <a:avLst/>
          </a:prstGeom>
        </p:spPr>
        <p:txBody>
          <a:bodyPr anchor="t" rtlCol="false" tIns="0" lIns="0" bIns="0" rIns="0">
            <a:spAutoFit/>
          </a:bodyPr>
          <a:lstStyle/>
          <a:p>
            <a:pPr algn="ctr">
              <a:lnSpc>
                <a:spcPts val="12880"/>
              </a:lnSpc>
            </a:pPr>
            <a:r>
              <a:rPr lang="en-US" sz="9200">
                <a:solidFill>
                  <a:srgbClr val="FFFFFF"/>
                </a:solidFill>
                <a:latin typeface="Helvetica World Bold"/>
              </a:rPr>
              <a:t>INTRODUCTION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0">
            <a:off x="6775407" y="-3636889"/>
            <a:ext cx="8857785" cy="8525618"/>
          </a:xfrm>
          <a:custGeom>
            <a:avLst/>
            <a:gdLst/>
            <a:ahLst/>
            <a:cxnLst/>
            <a:rect r="r" b="b" t="t" l="l"/>
            <a:pathLst>
              <a:path h="8525618" w="8857785">
                <a:moveTo>
                  <a:pt x="0" y="0"/>
                </a:moveTo>
                <a:lnTo>
                  <a:pt x="8857785" y="0"/>
                </a:lnTo>
                <a:lnTo>
                  <a:pt x="8857785" y="8525619"/>
                </a:lnTo>
                <a:lnTo>
                  <a:pt x="0" y="8525619"/>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43551">
            <a:off x="6526536" y="4794885"/>
            <a:ext cx="5915271" cy="9375789"/>
          </a:xfrm>
          <a:custGeom>
            <a:avLst/>
            <a:gdLst/>
            <a:ahLst/>
            <a:cxnLst/>
            <a:rect r="r" b="b" t="t" l="l"/>
            <a:pathLst>
              <a:path h="9375789" w="5915271">
                <a:moveTo>
                  <a:pt x="0" y="0"/>
                </a:moveTo>
                <a:lnTo>
                  <a:pt x="5915270" y="0"/>
                </a:lnTo>
                <a:lnTo>
                  <a:pt x="5915270" y="9375789"/>
                </a:lnTo>
                <a:lnTo>
                  <a:pt x="0" y="9375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66187" y="5096827"/>
            <a:ext cx="8115300" cy="4648200"/>
          </a:xfrm>
          <a:prstGeom prst="rect">
            <a:avLst/>
          </a:prstGeom>
        </p:spPr>
        <p:txBody>
          <a:bodyPr anchor="t" rtlCol="false" tIns="0" lIns="0" bIns="0" rIns="0">
            <a:spAutoFit/>
          </a:bodyPr>
          <a:lstStyle/>
          <a:p>
            <a:pPr algn="l">
              <a:lnSpc>
                <a:spcPts val="3749"/>
              </a:lnSpc>
            </a:pPr>
            <a:r>
              <a:rPr lang="en-US" sz="2499">
                <a:solidFill>
                  <a:srgbClr val="FFFFFF"/>
                </a:solidFill>
                <a:latin typeface="TT Commons Pro"/>
              </a:rPr>
              <a:t>Benzene, a volatile organic compound, is a pervasive air pollutant in urban areas, stemming from industrial processes, vehicle emissions, and natural sources. Its presence poses grave health risks, including leukemia, respiratory issues, and developmental disorders. Understanding and monitoring benzene levels are vital for protecting public health and mitigating environmental damage. By implementing targeted interventions and raising awareness, communities can work towards cleaner, healthier urban environments.</a:t>
            </a:r>
          </a:p>
        </p:txBody>
      </p:sp>
      <p:sp>
        <p:nvSpPr>
          <p:cNvPr name="TextBox 5" id="5"/>
          <p:cNvSpPr txBox="true"/>
          <p:nvPr/>
        </p:nvSpPr>
        <p:spPr>
          <a:xfrm rot="0">
            <a:off x="866187" y="308868"/>
            <a:ext cx="8115300" cy="4413885"/>
          </a:xfrm>
          <a:prstGeom prst="rect">
            <a:avLst/>
          </a:prstGeom>
        </p:spPr>
        <p:txBody>
          <a:bodyPr anchor="t" rtlCol="false" tIns="0" lIns="0" bIns="0" rIns="0">
            <a:spAutoFit/>
          </a:bodyPr>
          <a:lstStyle/>
          <a:p>
            <a:pPr algn="l">
              <a:lnSpc>
                <a:spcPts val="11519"/>
              </a:lnSpc>
            </a:pPr>
            <a:r>
              <a:rPr lang="en-US" sz="9600">
                <a:solidFill>
                  <a:srgbClr val="FFFFFF"/>
                </a:solidFill>
                <a:latin typeface="Rasputin Light"/>
              </a:rPr>
              <a:t>Benzene as a significant air pollutant </a:t>
            </a:r>
          </a:p>
        </p:txBody>
      </p:sp>
      <p:grpSp>
        <p:nvGrpSpPr>
          <p:cNvPr name="Group 6" id="6"/>
          <p:cNvGrpSpPr/>
          <p:nvPr/>
        </p:nvGrpSpPr>
        <p:grpSpPr>
          <a:xfrm rot="362418">
            <a:off x="9617411" y="450103"/>
            <a:ext cx="8491976" cy="9445848"/>
            <a:chOff x="687070" y="247650"/>
            <a:chExt cx="11148060" cy="12400280"/>
          </a:xfrm>
        </p:grpSpPr>
        <p:sp>
          <p:nvSpPr>
            <p:cNvPr name="Freeform 7" id="7"/>
            <p:cNvSpPr/>
            <p:nvPr/>
          </p:nvSpPr>
          <p:spPr>
            <a:xfrm flipH="false" flipV="false" rot="0">
              <a:off x="0" y="0"/>
              <a:ext cx="11148060" cy="12400280"/>
            </a:xfrm>
            <a:custGeom>
              <a:avLst/>
              <a:gdLst/>
              <a:ahLst/>
              <a:cxnLst/>
              <a:rect r="r" b="b" t="t" l="l"/>
              <a:pathLst>
                <a:path h="12400280" w="1114806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0"/>
                    <a:pt x="2499360" y="12005310"/>
                    <a:pt x="4248150" y="12081510"/>
                  </a:cubicBezTo>
                  <a:cubicBezTo>
                    <a:pt x="7001510" y="12400280"/>
                    <a:pt x="9088120" y="10502900"/>
                    <a:pt x="10118090" y="8309610"/>
                  </a:cubicBezTo>
                  <a:cubicBezTo>
                    <a:pt x="11148061" y="6116320"/>
                    <a:pt x="10782300" y="3361690"/>
                    <a:pt x="9215120" y="1497330"/>
                  </a:cubicBezTo>
                  <a:close/>
                </a:path>
              </a:pathLst>
            </a:custGeom>
            <a:blipFill>
              <a:blip r:embed="rId6"/>
              <a:stretch>
                <a:fillRect l="-28899" t="0" r="-114080" b="-4964"/>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TextBox 2" id="2"/>
          <p:cNvSpPr txBox="true"/>
          <p:nvPr/>
        </p:nvSpPr>
        <p:spPr>
          <a:xfrm rot="0">
            <a:off x="4102385" y="3210075"/>
            <a:ext cx="10083230" cy="2933700"/>
          </a:xfrm>
          <a:prstGeom prst="rect">
            <a:avLst/>
          </a:prstGeom>
        </p:spPr>
        <p:txBody>
          <a:bodyPr anchor="t" rtlCol="false" tIns="0" lIns="0" bIns="0" rIns="0">
            <a:spAutoFit/>
          </a:bodyPr>
          <a:lstStyle/>
          <a:p>
            <a:pPr algn="ctr">
              <a:lnSpc>
                <a:spcPts val="11519"/>
              </a:lnSpc>
            </a:pPr>
            <a:r>
              <a:rPr lang="en-US" sz="9600">
                <a:solidFill>
                  <a:srgbClr val="142414"/>
                </a:solidFill>
                <a:latin typeface="Rasputin"/>
              </a:rPr>
              <a:t>GOALS OF RESEARCH</a:t>
            </a:r>
          </a:p>
        </p:txBody>
      </p:sp>
      <p:sp>
        <p:nvSpPr>
          <p:cNvPr name="Freeform 3" id="3"/>
          <p:cNvSpPr/>
          <p:nvPr/>
        </p:nvSpPr>
        <p:spPr>
          <a:xfrm flipH="false" flipV="false" rot="-1016209">
            <a:off x="-890667" y="4921459"/>
            <a:ext cx="8901994" cy="10457555"/>
          </a:xfrm>
          <a:custGeom>
            <a:avLst/>
            <a:gdLst/>
            <a:ahLst/>
            <a:cxnLst/>
            <a:rect r="r" b="b" t="t" l="l"/>
            <a:pathLst>
              <a:path h="10457555" w="8901994">
                <a:moveTo>
                  <a:pt x="0" y="0"/>
                </a:moveTo>
                <a:lnTo>
                  <a:pt x="8901993" y="0"/>
                </a:lnTo>
                <a:lnTo>
                  <a:pt x="8901993"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862409">
            <a:off x="11443547" y="-3756415"/>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787978">
            <a:off x="10415856" y="-4885058"/>
            <a:ext cx="7755409" cy="12292435"/>
          </a:xfrm>
          <a:custGeom>
            <a:avLst/>
            <a:gdLst/>
            <a:ahLst/>
            <a:cxnLst/>
            <a:rect r="r" b="b" t="t" l="l"/>
            <a:pathLst>
              <a:path h="12292435" w="7755409">
                <a:moveTo>
                  <a:pt x="0" y="0"/>
                </a:moveTo>
                <a:lnTo>
                  <a:pt x="7755409" y="0"/>
                </a:lnTo>
                <a:lnTo>
                  <a:pt x="7755409" y="12292436"/>
                </a:lnTo>
                <a:lnTo>
                  <a:pt x="0" y="122924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0">
            <a:off x="10538946" y="2527014"/>
            <a:ext cx="6720354" cy="5725179"/>
          </a:xfrm>
          <a:custGeom>
            <a:avLst/>
            <a:gdLst/>
            <a:ahLst/>
            <a:cxnLst/>
            <a:rect r="r" b="b" t="t" l="l"/>
            <a:pathLst>
              <a:path h="5725179" w="6720354">
                <a:moveTo>
                  <a:pt x="0" y="0"/>
                </a:moveTo>
                <a:lnTo>
                  <a:pt x="6720354" y="0"/>
                </a:lnTo>
                <a:lnTo>
                  <a:pt x="6720354" y="5725180"/>
                </a:lnTo>
                <a:lnTo>
                  <a:pt x="0" y="5725180"/>
                </a:lnTo>
                <a:lnTo>
                  <a:pt x="0" y="0"/>
                </a:lnTo>
                <a:close/>
              </a:path>
            </a:pathLst>
          </a:custGeom>
          <a:blipFill>
            <a:blip r:embed="rId2"/>
            <a:stretch>
              <a:fillRect l="0" t="0" r="0" b="0"/>
            </a:stretch>
          </a:blipFill>
        </p:spPr>
      </p:sp>
      <p:sp>
        <p:nvSpPr>
          <p:cNvPr name="TextBox 3" id="3"/>
          <p:cNvSpPr txBox="true"/>
          <p:nvPr/>
        </p:nvSpPr>
        <p:spPr>
          <a:xfrm rot="0">
            <a:off x="757985" y="496655"/>
            <a:ext cx="11367406" cy="1381125"/>
          </a:xfrm>
          <a:prstGeom prst="rect">
            <a:avLst/>
          </a:prstGeom>
        </p:spPr>
        <p:txBody>
          <a:bodyPr anchor="t" rtlCol="false" tIns="0" lIns="0" bIns="0" rIns="0">
            <a:spAutoFit/>
          </a:bodyPr>
          <a:lstStyle/>
          <a:p>
            <a:pPr algn="l">
              <a:lnSpc>
                <a:spcPts val="5400"/>
              </a:lnSpc>
            </a:pPr>
            <a:r>
              <a:rPr lang="en-US" sz="4500">
                <a:solidFill>
                  <a:srgbClr val="142414"/>
                </a:solidFill>
                <a:latin typeface="Rasputin Light"/>
              </a:rPr>
              <a:t>Insights into Air Pollution Dynamics and Predictive Modeling in North Carolina</a:t>
            </a:r>
          </a:p>
        </p:txBody>
      </p:sp>
      <p:sp>
        <p:nvSpPr>
          <p:cNvPr name="TextBox 4" id="4"/>
          <p:cNvSpPr txBox="true"/>
          <p:nvPr/>
        </p:nvSpPr>
        <p:spPr>
          <a:xfrm rot="0">
            <a:off x="757985" y="2124710"/>
            <a:ext cx="8859245" cy="7419340"/>
          </a:xfrm>
          <a:prstGeom prst="rect">
            <a:avLst/>
          </a:prstGeom>
        </p:spPr>
        <p:txBody>
          <a:bodyPr anchor="t" rtlCol="false" tIns="0" lIns="0" bIns="0" rIns="0">
            <a:spAutoFit/>
          </a:bodyPr>
          <a:lstStyle/>
          <a:p>
            <a:pPr algn="l">
              <a:lnSpc>
                <a:spcPts val="2990"/>
              </a:lnSpc>
            </a:pPr>
            <a:r>
              <a:rPr lang="en-US" sz="2300">
                <a:solidFill>
                  <a:srgbClr val="142414"/>
                </a:solidFill>
                <a:latin typeface="TT Commons Pro"/>
              </a:rPr>
              <a:t>Our research focuses on analyzing the temporal and spatial trends of benzene concentrations in North Carolina to understand air pollution dynamics in urban environments. By studying data patterns over time and space, we aim to identify the factors driving benzene emissions and their distribution across different regions of the state. Through this analysis, we seek insights into key variables such as industrial activity, vehicular emissions, meteorological conditions, and urban development, crucial for developing targeted interventions to mitigate benzene exposure and protect public health, particularly in vulnerable communities. </a:t>
            </a:r>
          </a:p>
          <a:p>
            <a:pPr algn="l">
              <a:lnSpc>
                <a:spcPts val="2990"/>
              </a:lnSpc>
            </a:pPr>
          </a:p>
          <a:p>
            <a:pPr algn="l">
              <a:lnSpc>
                <a:spcPts val="2990"/>
              </a:lnSpc>
            </a:pPr>
            <a:r>
              <a:rPr lang="en-US" sz="2300">
                <a:solidFill>
                  <a:srgbClr val="142414"/>
                </a:solidFill>
                <a:latin typeface="TT Commons Pro"/>
              </a:rPr>
              <a:t>Additionally, our research aims to develop predictive models leveraging advanced statistical and machine learning techniques to forecast benzene concentrations based on various influencing factors. These models serve as decision-support tools for policymakers, urban planners, and public health officials, enabling evidence-based policy formulation and intervention strategies. Our target audience includes policymakers, urban planners, public health officials, and the general public, benefiting from our research insights to address air pollution challenges and raise awareness about environmental health concerns.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1016209">
            <a:off x="-890667" y="4921459"/>
            <a:ext cx="8901994" cy="10457555"/>
          </a:xfrm>
          <a:custGeom>
            <a:avLst/>
            <a:gdLst/>
            <a:ahLst/>
            <a:cxnLst/>
            <a:rect r="r" b="b" t="t" l="l"/>
            <a:pathLst>
              <a:path h="10457555" w="8901994">
                <a:moveTo>
                  <a:pt x="0" y="0"/>
                </a:moveTo>
                <a:lnTo>
                  <a:pt x="8901993" y="0"/>
                </a:lnTo>
                <a:lnTo>
                  <a:pt x="8901993"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62409">
            <a:off x="12992700" y="-3537343"/>
            <a:ext cx="8901994" cy="10457555"/>
          </a:xfrm>
          <a:custGeom>
            <a:avLst/>
            <a:gdLst/>
            <a:ahLst/>
            <a:cxnLst/>
            <a:rect r="r" b="b" t="t" l="l"/>
            <a:pathLst>
              <a:path h="10457555" w="8901994">
                <a:moveTo>
                  <a:pt x="0" y="0"/>
                </a:moveTo>
                <a:lnTo>
                  <a:pt x="8901994" y="0"/>
                </a:lnTo>
                <a:lnTo>
                  <a:pt x="8901994" y="10457555"/>
                </a:lnTo>
                <a:lnTo>
                  <a:pt x="0" y="10457555"/>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65270" y="1143000"/>
            <a:ext cx="7295791" cy="8115300"/>
            <a:chOff x="687070" y="247650"/>
            <a:chExt cx="11148060" cy="12400280"/>
          </a:xfrm>
        </p:grpSpPr>
        <p:sp>
          <p:nvSpPr>
            <p:cNvPr name="Freeform 5" id="5"/>
            <p:cNvSpPr/>
            <p:nvPr/>
          </p:nvSpPr>
          <p:spPr>
            <a:xfrm flipH="false" flipV="false" rot="0">
              <a:off x="0" y="0"/>
              <a:ext cx="11148060" cy="12400280"/>
            </a:xfrm>
            <a:custGeom>
              <a:avLst/>
              <a:gdLst/>
              <a:ahLst/>
              <a:cxnLst/>
              <a:rect r="r" b="b" t="t" l="l"/>
              <a:pathLst>
                <a:path h="12400280" w="1114806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0"/>
                    <a:pt x="2499360" y="12005310"/>
                    <a:pt x="4248150" y="12081510"/>
                  </a:cubicBezTo>
                  <a:cubicBezTo>
                    <a:pt x="7001510" y="12400280"/>
                    <a:pt x="9088120" y="10502900"/>
                    <a:pt x="10118090" y="8309610"/>
                  </a:cubicBezTo>
                  <a:cubicBezTo>
                    <a:pt x="11148061" y="6116320"/>
                    <a:pt x="10782300" y="3361690"/>
                    <a:pt x="9215120" y="1497330"/>
                  </a:cubicBezTo>
                  <a:close/>
                </a:path>
              </a:pathLst>
            </a:custGeom>
            <a:blipFill>
              <a:blip r:embed="rId4"/>
              <a:stretch>
                <a:fillRect l="-37319" t="0" r="-26837" b="-24375"/>
              </a:stretch>
            </a:blipFill>
          </p:spPr>
        </p:sp>
      </p:grpSp>
      <p:grpSp>
        <p:nvGrpSpPr>
          <p:cNvPr name="Group 6" id="6"/>
          <p:cNvGrpSpPr/>
          <p:nvPr/>
        </p:nvGrpSpPr>
        <p:grpSpPr>
          <a:xfrm rot="0">
            <a:off x="8650226" y="3139714"/>
            <a:ext cx="8609074" cy="4007573"/>
            <a:chOff x="0" y="0"/>
            <a:chExt cx="11478765" cy="5343430"/>
          </a:xfrm>
        </p:grpSpPr>
        <p:sp>
          <p:nvSpPr>
            <p:cNvPr name="TextBox 7" id="7"/>
            <p:cNvSpPr txBox="true"/>
            <p:nvPr/>
          </p:nvSpPr>
          <p:spPr>
            <a:xfrm rot="0">
              <a:off x="0" y="4316635"/>
              <a:ext cx="8300476" cy="1026795"/>
            </a:xfrm>
            <a:prstGeom prst="rect">
              <a:avLst/>
            </a:prstGeom>
          </p:spPr>
          <p:txBody>
            <a:bodyPr anchor="t" rtlCol="false" tIns="0" lIns="0" bIns="0" rIns="0">
              <a:spAutoFit/>
            </a:bodyPr>
            <a:lstStyle/>
            <a:p>
              <a:pPr algn="l">
                <a:lnSpc>
                  <a:spcPts val="3150"/>
                </a:lnSpc>
              </a:pPr>
              <a:r>
                <a:rPr lang="en-US" sz="2100">
                  <a:solidFill>
                    <a:srgbClr val="142414"/>
                  </a:solidFill>
                  <a:latin typeface="TT Commons Pro"/>
                </a:rPr>
                <a:t>Explore benzene trends in North Carolina's cities using EPA data, revealing insights through detailed analysis.</a:t>
              </a:r>
            </a:p>
          </p:txBody>
        </p:sp>
        <p:sp>
          <p:nvSpPr>
            <p:cNvPr name="TextBox 8" id="8"/>
            <p:cNvSpPr txBox="true"/>
            <p:nvPr/>
          </p:nvSpPr>
          <p:spPr>
            <a:xfrm rot="0">
              <a:off x="0" y="-19050"/>
              <a:ext cx="11478765" cy="3925570"/>
            </a:xfrm>
            <a:prstGeom prst="rect">
              <a:avLst/>
            </a:prstGeom>
          </p:spPr>
          <p:txBody>
            <a:bodyPr anchor="t" rtlCol="false" tIns="0" lIns="0" bIns="0" rIns="0">
              <a:spAutoFit/>
            </a:bodyPr>
            <a:lstStyle/>
            <a:p>
              <a:pPr algn="l">
                <a:lnSpc>
                  <a:spcPts val="11519"/>
                </a:lnSpc>
              </a:pPr>
              <a:r>
                <a:rPr lang="en-US" sz="9600">
                  <a:solidFill>
                    <a:srgbClr val="142414"/>
                  </a:solidFill>
                  <a:latin typeface="Rasputin Light"/>
                </a:rPr>
                <a:t> DATA OVERVIEW</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7CDB7"/>
        </a:solidFill>
      </p:bgPr>
    </p:bg>
    <p:spTree>
      <p:nvGrpSpPr>
        <p:cNvPr id="1" name=""/>
        <p:cNvGrpSpPr/>
        <p:nvPr/>
      </p:nvGrpSpPr>
      <p:grpSpPr>
        <a:xfrm>
          <a:off x="0" y="0"/>
          <a:ext cx="0" cy="0"/>
          <a:chOff x="0" y="0"/>
          <a:chExt cx="0" cy="0"/>
        </a:xfrm>
      </p:grpSpPr>
      <p:sp>
        <p:nvSpPr>
          <p:cNvPr name="Freeform 2" id="2"/>
          <p:cNvSpPr/>
          <p:nvPr/>
        </p:nvSpPr>
        <p:spPr>
          <a:xfrm flipH="false" flipV="false" rot="0">
            <a:off x="12831187" y="732682"/>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30793" y="350829"/>
            <a:ext cx="12826413" cy="5315850"/>
          </a:xfrm>
          <a:custGeom>
            <a:avLst/>
            <a:gdLst/>
            <a:ahLst/>
            <a:cxnLst/>
            <a:rect r="r" b="b" t="t" l="l"/>
            <a:pathLst>
              <a:path h="5315850" w="12826413">
                <a:moveTo>
                  <a:pt x="0" y="0"/>
                </a:moveTo>
                <a:lnTo>
                  <a:pt x="12826414" y="0"/>
                </a:lnTo>
                <a:lnTo>
                  <a:pt x="12826414" y="5315849"/>
                </a:lnTo>
                <a:lnTo>
                  <a:pt x="0" y="5315849"/>
                </a:lnTo>
                <a:lnTo>
                  <a:pt x="0" y="0"/>
                </a:lnTo>
                <a:close/>
              </a:path>
            </a:pathLst>
          </a:custGeom>
          <a:blipFill>
            <a:blip r:embed="rId4"/>
            <a:stretch>
              <a:fillRect l="0" t="-3883" r="0" b="-1919"/>
            </a:stretch>
          </a:blipFill>
        </p:spPr>
      </p:sp>
      <p:sp>
        <p:nvSpPr>
          <p:cNvPr name="TextBox 4" id="4"/>
          <p:cNvSpPr txBox="true"/>
          <p:nvPr/>
        </p:nvSpPr>
        <p:spPr>
          <a:xfrm rot="0">
            <a:off x="9830501" y="6138043"/>
            <a:ext cx="8115300" cy="3248025"/>
          </a:xfrm>
          <a:prstGeom prst="rect">
            <a:avLst/>
          </a:prstGeom>
        </p:spPr>
        <p:txBody>
          <a:bodyPr anchor="t" rtlCol="false" tIns="0" lIns="0" bIns="0" rIns="0">
            <a:spAutoFit/>
          </a:bodyPr>
          <a:lstStyle/>
          <a:p>
            <a:pPr algn="l">
              <a:lnSpc>
                <a:spcPts val="3749"/>
              </a:lnSpc>
            </a:pPr>
            <a:r>
              <a:rPr lang="en-US" sz="2499">
                <a:solidFill>
                  <a:srgbClr val="142414"/>
                </a:solidFill>
                <a:latin typeface="TT Commons Pro"/>
              </a:rPr>
              <a:t>The dataset utilized for our analysis originates from the Environmental Protection Agency's (EPA) Air Quality System (AQS) API, a comprehensive repository of air quality data collected from monitoring stations across the United States. This rich dataset serves as a cornerstone for our research, offering a robust foundation for exploring benzene concentrations in North Carolina's urban areas.</a:t>
            </a:r>
          </a:p>
        </p:txBody>
      </p:sp>
      <p:sp>
        <p:nvSpPr>
          <p:cNvPr name="TextBox 5" id="5"/>
          <p:cNvSpPr txBox="true"/>
          <p:nvPr/>
        </p:nvSpPr>
        <p:spPr>
          <a:xfrm rot="0">
            <a:off x="514350" y="5952305"/>
            <a:ext cx="9316151" cy="3676650"/>
          </a:xfrm>
          <a:prstGeom prst="rect">
            <a:avLst/>
          </a:prstGeom>
        </p:spPr>
        <p:txBody>
          <a:bodyPr anchor="t" rtlCol="false" tIns="0" lIns="0" bIns="0" rIns="0">
            <a:spAutoFit/>
          </a:bodyPr>
          <a:lstStyle/>
          <a:p>
            <a:pPr algn="l">
              <a:lnSpc>
                <a:spcPts val="9600"/>
              </a:lnSpc>
            </a:pPr>
            <a:r>
              <a:rPr lang="en-US" sz="8000">
                <a:solidFill>
                  <a:srgbClr val="142414"/>
                </a:solidFill>
                <a:latin typeface="Rasputin Light"/>
              </a:rPr>
              <a:t>Urban Benzene Analysis in North Carolina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F674F"/>
        </a:solidFill>
      </p:bgPr>
    </p:bg>
    <p:spTree>
      <p:nvGrpSpPr>
        <p:cNvPr id="1" name=""/>
        <p:cNvGrpSpPr/>
        <p:nvPr/>
      </p:nvGrpSpPr>
      <p:grpSpPr>
        <a:xfrm>
          <a:off x="0" y="0"/>
          <a:ext cx="0" cy="0"/>
          <a:chOff x="0" y="0"/>
          <a:chExt cx="0" cy="0"/>
        </a:xfrm>
      </p:grpSpPr>
      <p:sp>
        <p:nvSpPr>
          <p:cNvPr name="Freeform 2" id="2"/>
          <p:cNvSpPr/>
          <p:nvPr/>
        </p:nvSpPr>
        <p:spPr>
          <a:xfrm flipH="false" flipV="false" rot="0">
            <a:off x="-2284790" y="-3746425"/>
            <a:ext cx="8857785" cy="8525618"/>
          </a:xfrm>
          <a:custGeom>
            <a:avLst/>
            <a:gdLst/>
            <a:ahLst/>
            <a:cxnLst/>
            <a:rect r="r" b="b" t="t" l="l"/>
            <a:pathLst>
              <a:path h="8525618" w="8857785">
                <a:moveTo>
                  <a:pt x="0" y="0"/>
                </a:moveTo>
                <a:lnTo>
                  <a:pt x="8857785" y="0"/>
                </a:lnTo>
                <a:lnTo>
                  <a:pt x="8857785"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53687">
            <a:off x="10166505" y="4129872"/>
            <a:ext cx="9957653" cy="8663158"/>
          </a:xfrm>
          <a:custGeom>
            <a:avLst/>
            <a:gdLst/>
            <a:ahLst/>
            <a:cxnLst/>
            <a:rect r="r" b="b" t="t" l="l"/>
            <a:pathLst>
              <a:path h="8663158" w="9957653">
                <a:moveTo>
                  <a:pt x="0" y="0"/>
                </a:moveTo>
                <a:lnTo>
                  <a:pt x="9957652" y="0"/>
                </a:lnTo>
                <a:lnTo>
                  <a:pt x="9957652" y="8663157"/>
                </a:lnTo>
                <a:lnTo>
                  <a:pt x="0" y="8663157"/>
                </a:lnTo>
                <a:lnTo>
                  <a:pt x="0" y="0"/>
                </a:lnTo>
                <a:close/>
              </a:path>
            </a:pathLst>
          </a:custGeom>
          <a:blipFill>
            <a:blip r:embed="rId4">
              <a:alphaModFix amt="21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726396">
            <a:off x="-2659134" y="-900023"/>
            <a:ext cx="5318268" cy="8429531"/>
          </a:xfrm>
          <a:custGeom>
            <a:avLst/>
            <a:gdLst/>
            <a:ahLst/>
            <a:cxnLst/>
            <a:rect r="r" b="b" t="t" l="l"/>
            <a:pathLst>
              <a:path h="8429531" w="5318268">
                <a:moveTo>
                  <a:pt x="0" y="0"/>
                </a:moveTo>
                <a:lnTo>
                  <a:pt x="5318268" y="0"/>
                </a:lnTo>
                <a:lnTo>
                  <a:pt x="5318268" y="8429531"/>
                </a:lnTo>
                <a:lnTo>
                  <a:pt x="0" y="8429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788089">
            <a:off x="16062525" y="2478011"/>
            <a:ext cx="6565563" cy="10406512"/>
          </a:xfrm>
          <a:custGeom>
            <a:avLst/>
            <a:gdLst/>
            <a:ahLst/>
            <a:cxnLst/>
            <a:rect r="r" b="b" t="t" l="l"/>
            <a:pathLst>
              <a:path h="10406512" w="6565563">
                <a:moveTo>
                  <a:pt x="0" y="0"/>
                </a:moveTo>
                <a:lnTo>
                  <a:pt x="6565563" y="0"/>
                </a:lnTo>
                <a:lnTo>
                  <a:pt x="6565563" y="10406512"/>
                </a:lnTo>
                <a:lnTo>
                  <a:pt x="0" y="104065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58445" y="199107"/>
            <a:ext cx="10280195" cy="4580087"/>
          </a:xfrm>
          <a:custGeom>
            <a:avLst/>
            <a:gdLst/>
            <a:ahLst/>
            <a:cxnLst/>
            <a:rect r="r" b="b" t="t" l="l"/>
            <a:pathLst>
              <a:path h="4580087" w="10280195">
                <a:moveTo>
                  <a:pt x="0" y="0"/>
                </a:moveTo>
                <a:lnTo>
                  <a:pt x="10280194" y="0"/>
                </a:lnTo>
                <a:lnTo>
                  <a:pt x="10280194" y="4580086"/>
                </a:lnTo>
                <a:lnTo>
                  <a:pt x="0" y="4580086"/>
                </a:lnTo>
                <a:lnTo>
                  <a:pt x="0" y="0"/>
                </a:lnTo>
                <a:close/>
              </a:path>
            </a:pathLst>
          </a:custGeom>
          <a:blipFill>
            <a:blip r:embed="rId8"/>
            <a:stretch>
              <a:fillRect l="0" t="0" r="0" b="0"/>
            </a:stretch>
          </a:blipFill>
        </p:spPr>
      </p:sp>
      <p:sp>
        <p:nvSpPr>
          <p:cNvPr name="Freeform 7" id="7"/>
          <p:cNvSpPr/>
          <p:nvPr/>
        </p:nvSpPr>
        <p:spPr>
          <a:xfrm flipH="false" flipV="false" rot="0">
            <a:off x="7593118" y="5143500"/>
            <a:ext cx="9962509" cy="4731054"/>
          </a:xfrm>
          <a:custGeom>
            <a:avLst/>
            <a:gdLst/>
            <a:ahLst/>
            <a:cxnLst/>
            <a:rect r="r" b="b" t="t" l="l"/>
            <a:pathLst>
              <a:path h="4731054" w="9962509">
                <a:moveTo>
                  <a:pt x="0" y="0"/>
                </a:moveTo>
                <a:lnTo>
                  <a:pt x="9962509" y="0"/>
                </a:lnTo>
                <a:lnTo>
                  <a:pt x="9962509" y="4731054"/>
                </a:lnTo>
                <a:lnTo>
                  <a:pt x="0" y="4731054"/>
                </a:lnTo>
                <a:lnTo>
                  <a:pt x="0" y="0"/>
                </a:lnTo>
                <a:close/>
              </a:path>
            </a:pathLst>
          </a:custGeom>
          <a:blipFill>
            <a:blip r:embed="rId9"/>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DAGEVTL7e7Y</dc:identifier>
  <dcterms:modified xsi:type="dcterms:W3CDTF">2011-08-01T06:04:30Z</dcterms:modified>
  <cp:revision>1</cp:revision>
  <dc:title>Your Title Here</dc:title>
</cp:coreProperties>
</file>